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1E1304-3164-49C5-ADDF-D782760ACD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A6B20BE-5570-420B-AA85-650258131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88CA31-E8D1-4894-ABED-0F254C12A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74AE9-723B-40E5-AB65-6A20A8C45714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AF502F-5882-4D04-856F-724A977FC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CA53A0-94F2-440D-929C-73F83C1FD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85E38-5013-4F68-84CA-3DB58B76CF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316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586C23-E60D-47F8-864A-1D97AA928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5B7DBE4-4E9F-41EA-B61F-9AE95965FA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85E1A7-2AFE-4281-A856-0C91F88BC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74AE9-723B-40E5-AB65-6A20A8C45714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AEBF42-64A3-40C6-AB3A-1A53743A7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359670-E3D7-4406-BA35-BD5CF64FB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85E38-5013-4F68-84CA-3DB58B76CF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83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5BAEC4-4DAF-4B7B-9D7E-AD512DAFDC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785E0F-3154-489C-8C04-71BFD63561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59C2EA-A595-451A-8D89-59989EDCC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74AE9-723B-40E5-AB65-6A20A8C45714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EA1D2E-0EF4-4FD7-AADB-2FD534E7B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E6A37-E04D-497E-B989-7FF7C3D75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85E38-5013-4F68-84CA-3DB58B76CF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021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2E6E6C-E7B4-49A2-A6BD-5439DAFBE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B3889C-CE4C-44E8-B275-43BA9A70E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C42399-5372-479C-9D6A-0CF3062CE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74AE9-723B-40E5-AB65-6A20A8C45714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C398E1-37D5-46EF-8224-4418F73FD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4DB129-B2C4-467B-9A99-E377D876B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85E38-5013-4F68-84CA-3DB58B76CF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743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CCE00F-53F0-40C2-92AC-591271182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29FF72-C6E5-428C-91D3-FFE0F1C7D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553F5A-6425-4E73-8197-5C0159B7C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74AE9-723B-40E5-AB65-6A20A8C45714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CE91C7-B0E7-4748-B0EC-DAA5E8C77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4E1D89-372B-4824-868A-10A6A42A5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85E38-5013-4F68-84CA-3DB58B76CF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3869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5D9E44-E547-48D6-A0C3-A37E315A4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767304-FF1F-4849-9E27-82B403E075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1B08FDB-0893-49C1-9EE1-78EC2689CD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9079FBF-9E24-4FCE-9147-1080F68D9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74AE9-723B-40E5-AB65-6A20A8C45714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9AB7B79-AE55-4A79-BF32-9BA7D58E6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3FFBD5-C504-43DB-B574-752D3C376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85E38-5013-4F68-84CA-3DB58B76CF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989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7D5585-2131-4DB7-8177-B2B0C85F4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0B80282-DD78-4241-9D39-8070E4A2D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804B0F9-DF7B-4B18-8120-BC53DD968D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2159CEC-E1F3-43D2-B8F0-F79558746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3D35407-7B73-4F8C-B9A2-3BB5189F41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87CF36A-F149-44F3-8760-E72DCACDD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74AE9-723B-40E5-AB65-6A20A8C45714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04D98A2-5BF9-42C1-AC9C-A1A4E3568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E609A02-815C-4E5D-8808-4A420FE87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85E38-5013-4F68-84CA-3DB58B76CF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4768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E1CCB8-853F-4A33-BD4C-20681B122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E59B067-0947-47D6-8F80-5EB84A455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74AE9-723B-40E5-AB65-6A20A8C45714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7E8724-2040-494F-BD82-200F0802B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967E2FA-D60D-4E0D-A2B9-055CC725B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85E38-5013-4F68-84CA-3DB58B76CF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675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4E5E1CF-548F-4F75-9722-31722A683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74AE9-723B-40E5-AB65-6A20A8C45714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E18D39C-FDC4-4041-BFF3-E836E4CDA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2492B8D-86FE-4FCA-84E7-7AD0BDCAD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85E38-5013-4F68-84CA-3DB58B76CF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4383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8DC9CE-B652-42A5-BB2D-4342AB50D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CC0F58-3104-4F19-96AD-B0D8F79F6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D873348-E5E6-49EB-A6E4-448FE23368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1ED6283-914A-468D-A219-FEB6197A5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74AE9-723B-40E5-AB65-6A20A8C45714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4CC2C8-0890-4605-93EC-F826B3162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18297F1-4B22-45EB-8CD8-7F5280459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85E38-5013-4F68-84CA-3DB58B76CF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7592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2CB13E-40A3-4FF0-9CEB-82318E805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6A80007-DEBA-41C2-9D97-7E72718622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2DA9E92-57B7-4FCD-86AF-E9EEEFB73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C29D304-8B5E-48E7-86B5-4DA3D44FF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74AE9-723B-40E5-AB65-6A20A8C45714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B193866-67F6-4546-8CE4-C46D3BC6C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7D659FF-D71F-4610-AEC9-46464A4DC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85E38-5013-4F68-84CA-3DB58B76CF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340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64C6CB2-DD33-4C1F-939E-057DAC811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0CAAEA3-423F-41DF-A530-917458665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3AEEA1-6D15-4CDF-8FF8-8FE30A0248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74AE9-723B-40E5-AB65-6A20A8C45714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87C7A2-6CE3-4AA2-A798-351F410CB4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4F1B33-8C90-457B-95E8-E72CA2731F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85E38-5013-4F68-84CA-3DB58B76CF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7594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D68D5EC-3BB5-4EEC-B988-A8B69AE28E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30217"/>
              </p:ext>
            </p:extLst>
          </p:nvPr>
        </p:nvGraphicFramePr>
        <p:xfrm>
          <a:off x="885233" y="1616473"/>
          <a:ext cx="10173235" cy="15258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12953">
                  <a:extLst>
                    <a:ext uri="{9D8B030D-6E8A-4147-A177-3AD203B41FA5}">
                      <a16:colId xmlns:a16="http://schemas.microsoft.com/office/drawing/2014/main" val="290804619"/>
                    </a:ext>
                  </a:extLst>
                </a:gridCol>
                <a:gridCol w="4336214">
                  <a:extLst>
                    <a:ext uri="{9D8B030D-6E8A-4147-A177-3AD203B41FA5}">
                      <a16:colId xmlns:a16="http://schemas.microsoft.com/office/drawing/2014/main" val="1681627711"/>
                    </a:ext>
                  </a:extLst>
                </a:gridCol>
                <a:gridCol w="2524068">
                  <a:extLst>
                    <a:ext uri="{9D8B030D-6E8A-4147-A177-3AD203B41FA5}">
                      <a16:colId xmlns:a16="http://schemas.microsoft.com/office/drawing/2014/main" val="1477115660"/>
                    </a:ext>
                  </a:extLst>
                </a:gridCol>
              </a:tblGrid>
              <a:tr h="35038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effectLst/>
                          <a:latin typeface="+mn-lt"/>
                        </a:rPr>
                        <a:t>Dirección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effectLst/>
                          <a:latin typeface="+mn-lt"/>
                        </a:rPr>
                        <a:t>Teléfonos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Correos Consultas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056791"/>
                  </a:ext>
                </a:extLst>
              </a:tr>
              <a:tr h="333695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>
                          <a:effectLst/>
                          <a:latin typeface="+mn-lt"/>
                        </a:rPr>
                        <a:t>Calle O No. 56 e/ Calle 19 y 21, Plaza de la Revolución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>
                          <a:effectLst/>
                          <a:latin typeface="+mn-lt"/>
                        </a:rPr>
                        <a:t>7-8368407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51271"/>
                  </a:ext>
                </a:extLst>
              </a:tr>
              <a:tr h="61733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u="none" strike="noStrike" dirty="0">
                          <a:effectLst/>
                          <a:latin typeface="+mn-lt"/>
                        </a:rPr>
                        <a:t>Pizarras: 7-8368112, 7-8374513, 7-8374598, 7-8374502, 7-8374574, 7-8374528, 7-8374527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763858"/>
                  </a:ext>
                </a:extLst>
              </a:tr>
            </a:tbl>
          </a:graphicData>
        </a:graphic>
      </p:graphicFrame>
      <p:pic>
        <p:nvPicPr>
          <p:cNvPr id="11" name="Imagen 10">
            <a:extLst>
              <a:ext uri="{FF2B5EF4-FFF2-40B4-BE49-F238E27FC236}">
                <a16:creationId xmlns:a16="http://schemas.microsoft.com/office/drawing/2014/main" id="{E7B18107-A44A-4496-B4AF-4251D191B1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81" y="25536"/>
            <a:ext cx="778505" cy="633687"/>
          </a:xfrm>
          <a:prstGeom prst="rect">
            <a:avLst/>
          </a:prstGeom>
        </p:spPr>
      </p:pic>
      <p:sp>
        <p:nvSpPr>
          <p:cNvPr id="12" name="9 Paralelogramo">
            <a:extLst>
              <a:ext uri="{FF2B5EF4-FFF2-40B4-BE49-F238E27FC236}">
                <a16:creationId xmlns:a16="http://schemas.microsoft.com/office/drawing/2014/main" id="{460B7F45-D148-407E-88AC-A8351181C807}"/>
              </a:ext>
            </a:extLst>
          </p:cNvPr>
          <p:cNvSpPr/>
          <p:nvPr/>
        </p:nvSpPr>
        <p:spPr>
          <a:xfrm>
            <a:off x="1667508" y="193552"/>
            <a:ext cx="8856984" cy="377947"/>
          </a:xfrm>
          <a:prstGeom prst="parallelogram">
            <a:avLst>
              <a:gd name="adj" fmla="val 58100"/>
            </a:avLst>
          </a:prstGeom>
          <a:solidFill>
            <a:srgbClr val="EC1D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chemeClr val="bg1"/>
                </a:solidFill>
              </a:rPr>
              <a:t>Oficina Central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D0251ECC-D3A5-4383-8B4F-46F3E37F93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282" y="4371012"/>
            <a:ext cx="1716395" cy="1542074"/>
          </a:xfrm>
          <a:prstGeom prst="rect">
            <a:avLst/>
          </a:prstGeom>
        </p:spPr>
      </p:pic>
      <p:sp>
        <p:nvSpPr>
          <p:cNvPr id="14" name="10 Paralelogramo">
            <a:extLst>
              <a:ext uri="{FF2B5EF4-FFF2-40B4-BE49-F238E27FC236}">
                <a16:creationId xmlns:a16="http://schemas.microsoft.com/office/drawing/2014/main" id="{E71BB089-11B4-4DE4-A85D-E9F706F2C4D1}"/>
              </a:ext>
            </a:extLst>
          </p:cNvPr>
          <p:cNvSpPr/>
          <p:nvPr/>
        </p:nvSpPr>
        <p:spPr>
          <a:xfrm>
            <a:off x="1505142" y="6568065"/>
            <a:ext cx="9228849" cy="216024"/>
          </a:xfrm>
          <a:prstGeom prst="parallelogram">
            <a:avLst>
              <a:gd name="adj" fmla="val 58100"/>
            </a:avLst>
          </a:prstGeom>
          <a:solidFill>
            <a:srgbClr val="EC1D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79926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279C10F-ED05-4B56-8676-32891EF3F6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886312"/>
              </p:ext>
            </p:extLst>
          </p:nvPr>
        </p:nvGraphicFramePr>
        <p:xfrm>
          <a:off x="801106" y="875380"/>
          <a:ext cx="11150262" cy="4861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4988">
                  <a:extLst>
                    <a:ext uri="{9D8B030D-6E8A-4147-A177-3AD203B41FA5}">
                      <a16:colId xmlns:a16="http://schemas.microsoft.com/office/drawing/2014/main" val="4254833724"/>
                    </a:ext>
                  </a:extLst>
                </a:gridCol>
                <a:gridCol w="3935206">
                  <a:extLst>
                    <a:ext uri="{9D8B030D-6E8A-4147-A177-3AD203B41FA5}">
                      <a16:colId xmlns:a16="http://schemas.microsoft.com/office/drawing/2014/main" val="352830844"/>
                    </a:ext>
                  </a:extLst>
                </a:gridCol>
                <a:gridCol w="2086816">
                  <a:extLst>
                    <a:ext uri="{9D8B030D-6E8A-4147-A177-3AD203B41FA5}">
                      <a16:colId xmlns:a16="http://schemas.microsoft.com/office/drawing/2014/main" val="3847230814"/>
                    </a:ext>
                  </a:extLst>
                </a:gridCol>
                <a:gridCol w="3273252">
                  <a:extLst>
                    <a:ext uri="{9D8B030D-6E8A-4147-A177-3AD203B41FA5}">
                      <a16:colId xmlns:a16="http://schemas.microsoft.com/office/drawing/2014/main" val="3172879569"/>
                    </a:ext>
                  </a:extLst>
                </a:gridCol>
              </a:tblGrid>
              <a:tr h="2652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Oficina Provincial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Dirección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Teléfonos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Correos Consultas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364281"/>
                  </a:ext>
                </a:extLst>
              </a:tr>
              <a:tr h="52043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ONAT Provincial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Calle: Ciego de Ávila No. 16 % Marcial Gómez y Abraham Delgado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33-202818,  33-223972, 33-225805-ext 106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consultas@cav.onat.gob.cu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247764"/>
                  </a:ext>
                </a:extLst>
              </a:tr>
              <a:tr h="265200"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7370539"/>
                  </a:ext>
                </a:extLst>
              </a:tr>
              <a:tr h="2652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Oficinas Municipios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Dirección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Teléfonos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Correos Consultas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851937"/>
                  </a:ext>
                </a:extLst>
              </a:tr>
              <a:tr h="52043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Chambas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Luz y Caballero# 28B </a:t>
                      </a:r>
                      <a:r>
                        <a:rPr lang="es-ES" sz="1600" u="none" strike="noStrike" dirty="0" err="1">
                          <a:effectLst/>
                          <a:latin typeface="+mn-lt"/>
                        </a:rPr>
                        <a:t>Int</a:t>
                      </a:r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 %Agramonte y Capdevila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33-577243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consultas@chambas.cav.onat.gob.cu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048315"/>
                  </a:ext>
                </a:extLst>
              </a:tr>
              <a:tr h="26520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Morón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Max Gómez# 148 % Martí y N. López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33-503055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consultas@moron.cav.onat.gob.cu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859438"/>
                  </a:ext>
                </a:extLst>
              </a:tr>
              <a:tr h="34868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Bolivia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Capitán San Luis# 26 % Vilo Acuña calle A.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33-659546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consultas@bolivia.cav.onat.gob.cu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869058"/>
                  </a:ext>
                </a:extLst>
              </a:tr>
              <a:tr h="26520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Primero de Enero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4ta # 27 A %M y N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33-622053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consultas@penero.cav.onat.gob.cu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963128"/>
                  </a:ext>
                </a:extLst>
              </a:tr>
              <a:tr h="52043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Ciro Redondo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Camilo Cienfuegos # 8 % Enrique Varona y Avenida Los Patriotas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33-536520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consultas@ciro.cav.onat.gob.cu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544810"/>
                  </a:ext>
                </a:extLst>
              </a:tr>
              <a:tr h="26520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Florencia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Calle A Este #3 % Martí y Esteban Recino 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33-559566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consultas@florencia.cav.onat.gob.cu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37864"/>
                  </a:ext>
                </a:extLst>
              </a:tr>
              <a:tr h="30974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Majagua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Simón Reyes #1 % Paseo Martí y Justo Sánchez.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33-390167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consultas@majagua.cav.onat.gob.cu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067129"/>
                  </a:ext>
                </a:extLst>
              </a:tr>
              <a:tr h="52043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Ciego de Ávila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Máximo Gómez # 9 % Marcial Gómez y H. Castillo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33-225821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consultas@ciego.cav.onat.gob.cu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149111"/>
                  </a:ext>
                </a:extLst>
              </a:tr>
              <a:tr h="26520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Venezuela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Calle Vía Venezuela.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33-491339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consultas@venezuela.cav.onat.gob.cu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723220"/>
                  </a:ext>
                </a:extLst>
              </a:tr>
              <a:tr h="26520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Baraguá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Línea # 33 % 2da y 3ra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33-435734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consultas@baragua.cav.onat.gob.cu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53929"/>
                  </a:ext>
                </a:extLst>
              </a:tr>
            </a:tbl>
          </a:graphicData>
        </a:graphic>
      </p:graphicFrame>
      <p:pic>
        <p:nvPicPr>
          <p:cNvPr id="8" name="Imagen 7">
            <a:extLst>
              <a:ext uri="{FF2B5EF4-FFF2-40B4-BE49-F238E27FC236}">
                <a16:creationId xmlns:a16="http://schemas.microsoft.com/office/drawing/2014/main" id="{9812D98A-B67E-4AF0-8E5E-CF998B0FEB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81" y="25536"/>
            <a:ext cx="778505" cy="633687"/>
          </a:xfrm>
          <a:prstGeom prst="rect">
            <a:avLst/>
          </a:prstGeom>
        </p:spPr>
      </p:pic>
      <p:sp>
        <p:nvSpPr>
          <p:cNvPr id="9" name="9 Paralelogramo">
            <a:extLst>
              <a:ext uri="{FF2B5EF4-FFF2-40B4-BE49-F238E27FC236}">
                <a16:creationId xmlns:a16="http://schemas.microsoft.com/office/drawing/2014/main" id="{A4542DC4-913D-420F-BC56-291BEB766214}"/>
              </a:ext>
            </a:extLst>
          </p:cNvPr>
          <p:cNvSpPr/>
          <p:nvPr/>
        </p:nvSpPr>
        <p:spPr>
          <a:xfrm>
            <a:off x="1667508" y="193553"/>
            <a:ext cx="8856984" cy="465670"/>
          </a:xfrm>
          <a:prstGeom prst="parallelogram">
            <a:avLst>
              <a:gd name="adj" fmla="val 58100"/>
            </a:avLst>
          </a:prstGeom>
          <a:solidFill>
            <a:srgbClr val="EC1D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chemeClr val="bg1"/>
                </a:solidFill>
              </a:rPr>
              <a:t>Ciego de Ávila</a:t>
            </a:r>
          </a:p>
        </p:txBody>
      </p:sp>
    </p:spTree>
    <p:extLst>
      <p:ext uri="{BB962C8B-B14F-4D97-AF65-F5344CB8AC3E}">
        <p14:creationId xmlns:p14="http://schemas.microsoft.com/office/powerpoint/2010/main" val="936091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ED4B0ED-9E73-41F4-94C7-AAFB361C76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049987"/>
              </p:ext>
            </p:extLst>
          </p:nvPr>
        </p:nvGraphicFramePr>
        <p:xfrm>
          <a:off x="184796" y="846045"/>
          <a:ext cx="11822407" cy="5693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3983">
                  <a:extLst>
                    <a:ext uri="{9D8B030D-6E8A-4147-A177-3AD203B41FA5}">
                      <a16:colId xmlns:a16="http://schemas.microsoft.com/office/drawing/2014/main" val="3840966765"/>
                    </a:ext>
                  </a:extLst>
                </a:gridCol>
                <a:gridCol w="5534025">
                  <a:extLst>
                    <a:ext uri="{9D8B030D-6E8A-4147-A177-3AD203B41FA5}">
                      <a16:colId xmlns:a16="http://schemas.microsoft.com/office/drawing/2014/main" val="2600057514"/>
                    </a:ext>
                  </a:extLst>
                </a:gridCol>
                <a:gridCol w="1968073">
                  <a:extLst>
                    <a:ext uri="{9D8B030D-6E8A-4147-A177-3AD203B41FA5}">
                      <a16:colId xmlns:a16="http://schemas.microsoft.com/office/drawing/2014/main" val="3966935693"/>
                    </a:ext>
                  </a:extLst>
                </a:gridCol>
                <a:gridCol w="2756326">
                  <a:extLst>
                    <a:ext uri="{9D8B030D-6E8A-4147-A177-3AD203B41FA5}">
                      <a16:colId xmlns:a16="http://schemas.microsoft.com/office/drawing/2014/main" val="229444990"/>
                    </a:ext>
                  </a:extLst>
                </a:gridCol>
              </a:tblGrid>
              <a:tr h="228398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1" u="none" strike="noStrike" dirty="0">
                          <a:effectLst/>
                          <a:latin typeface="+mn-lt"/>
                        </a:rPr>
                        <a:t>Oficina Provincial</a:t>
                      </a:r>
                      <a:endParaRPr lang="es-ES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1" u="none" strike="noStrike" dirty="0">
                          <a:effectLst/>
                          <a:latin typeface="+mn-lt"/>
                        </a:rPr>
                        <a:t>Dirección</a:t>
                      </a:r>
                      <a:endParaRPr lang="es-ES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1" u="none" strike="noStrike" dirty="0">
                          <a:effectLst/>
                          <a:latin typeface="+mn-lt"/>
                        </a:rPr>
                        <a:t>Teléfonos</a:t>
                      </a:r>
                      <a:endParaRPr lang="es-ES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Correos Consultas</a:t>
                      </a:r>
                    </a:p>
                  </a:txBody>
                  <a:tcPr marL="9268" marR="9268" marT="9268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987661"/>
                  </a:ext>
                </a:extLst>
              </a:tr>
              <a:tr h="785510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ONAT Provincial</a:t>
                      </a:r>
                    </a:p>
                  </a:txBody>
                  <a:tcPr marL="9268" marR="9268" marT="9268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 dirty="0">
                          <a:effectLst/>
                          <a:latin typeface="+mn-lt"/>
                        </a:rPr>
                        <a:t>Ave Libertad N.264 e/Domingo Puente y Coronel Bringas. La Caridad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 dirty="0">
                          <a:effectLst/>
                          <a:latin typeface="+mn-lt"/>
                        </a:rPr>
                        <a:t>32-283579,  32-283535,  32-251018,  32-254676,  32-298035,  32-251035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consultas@cmw.cmw.onat.gob.cu</a:t>
                      </a:r>
                    </a:p>
                    <a:p>
                      <a:pPr algn="l" fontAlgn="b"/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634526"/>
                  </a:ext>
                </a:extLst>
              </a:tr>
              <a:tr h="201923">
                <a:tc>
                  <a:txBody>
                    <a:bodyPr/>
                    <a:lstStyle/>
                    <a:p>
                      <a:pPr algn="l" fontAlgn="b"/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/>
                </a:tc>
                <a:extLst>
                  <a:ext uri="{0D108BD9-81ED-4DB2-BD59-A6C34878D82A}">
                    <a16:rowId xmlns:a16="http://schemas.microsoft.com/office/drawing/2014/main" val="3535067893"/>
                  </a:ext>
                </a:extLst>
              </a:tr>
              <a:tr h="201923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1" u="none" strike="noStrike" dirty="0">
                          <a:effectLst/>
                          <a:latin typeface="+mn-lt"/>
                        </a:rPr>
                        <a:t>Oficinas Municipios</a:t>
                      </a:r>
                      <a:endParaRPr lang="es-ES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1" u="none" strike="noStrike" dirty="0">
                          <a:effectLst/>
                          <a:latin typeface="+mn-lt"/>
                        </a:rPr>
                        <a:t>Dirección</a:t>
                      </a:r>
                      <a:endParaRPr lang="es-ES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1" u="none" strike="noStrike" dirty="0">
                          <a:effectLst/>
                          <a:latin typeface="+mn-lt"/>
                        </a:rPr>
                        <a:t>Teléfonos</a:t>
                      </a:r>
                      <a:endParaRPr lang="es-ES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Correos Consultas</a:t>
                      </a:r>
                    </a:p>
                  </a:txBody>
                  <a:tcPr marL="9268" marR="9268" marT="9268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889707"/>
                  </a:ext>
                </a:extLst>
              </a:tr>
              <a:tr h="185838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 dirty="0">
                          <a:effectLst/>
                          <a:latin typeface="+mn-lt"/>
                        </a:rPr>
                        <a:t>Carlos M. de Céspedes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 dirty="0">
                          <a:effectLst/>
                          <a:latin typeface="+mn-lt"/>
                        </a:rPr>
                        <a:t>Calle 17 No.109 E/ 4 y 6 Céspedes. CP 72100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u="none" strike="noStrike">
                          <a:effectLst/>
                          <a:latin typeface="+mn-lt"/>
                        </a:rPr>
                        <a:t>32-569525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consultas@cespe.cmw.onat.gob.cu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070832"/>
                  </a:ext>
                </a:extLst>
              </a:tr>
              <a:tr h="269665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 dirty="0">
                          <a:effectLst/>
                          <a:latin typeface="+mn-lt"/>
                        </a:rPr>
                        <a:t>Esmeralda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 dirty="0">
                          <a:effectLst/>
                          <a:latin typeface="+mn-lt"/>
                        </a:rPr>
                        <a:t>Martí Nro. 21  E/J. Fernández Bello y Francisco Capdevila  CP 72200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u="none" strike="noStrike">
                          <a:effectLst/>
                          <a:latin typeface="+mn-lt"/>
                        </a:rPr>
                        <a:t>32-674273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consultas@esme.cmw.onat.gob.cu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263376"/>
                  </a:ext>
                </a:extLst>
              </a:tr>
              <a:tr h="201923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>
                          <a:effectLst/>
                          <a:latin typeface="+mn-lt"/>
                        </a:rPr>
                        <a:t>Sierra de Cubitas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 dirty="0">
                          <a:effectLst/>
                          <a:latin typeface="+mn-lt"/>
                        </a:rPr>
                        <a:t>Micro Sola  CP 72300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u="none" strike="noStrike" dirty="0">
                          <a:effectLst/>
                          <a:latin typeface="+mn-lt"/>
                        </a:rPr>
                        <a:t>32-615119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consultas@scub.cmw.onat.gob.cu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49832"/>
                  </a:ext>
                </a:extLst>
              </a:tr>
              <a:tr h="201923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>
                          <a:effectLst/>
                          <a:latin typeface="+mn-lt"/>
                        </a:rPr>
                        <a:t>Minas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500" u="none" strike="noStrike" dirty="0">
                          <a:effectLst/>
                          <a:latin typeface="+mn-lt"/>
                        </a:rPr>
                        <a:t> Cisneros Nr.105 Minas CP 72400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u="none" strike="noStrike">
                          <a:effectLst/>
                          <a:latin typeface="+mn-lt"/>
                        </a:rPr>
                        <a:t>32-696130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consultas@minas.cmw.onat.gob.cu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01723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>
                          <a:effectLst/>
                          <a:latin typeface="+mn-lt"/>
                        </a:rPr>
                        <a:t>Nuevitas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 dirty="0">
                          <a:effectLst/>
                          <a:latin typeface="+mn-lt"/>
                        </a:rPr>
                        <a:t> Agramonte </a:t>
                      </a:r>
                      <a:r>
                        <a:rPr lang="es-ES" sz="1500" u="none" strike="noStrike" dirty="0" err="1">
                          <a:effectLst/>
                          <a:latin typeface="+mn-lt"/>
                        </a:rPr>
                        <a:t>Nro</a:t>
                      </a:r>
                      <a:r>
                        <a:rPr lang="es-ES" sz="1500" u="none" strike="noStrike" dirty="0">
                          <a:effectLst/>
                          <a:latin typeface="+mn-lt"/>
                        </a:rPr>
                        <a:t> 135 E/ Narciso López y José Antonio Saco  CP 72510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u="none" strike="noStrike" dirty="0">
                          <a:effectLst/>
                          <a:latin typeface="+mn-lt"/>
                        </a:rPr>
                        <a:t>32-412176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consultas@nuevi.cmw.onat.gob.cu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576458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>
                          <a:effectLst/>
                          <a:latin typeface="+mn-lt"/>
                        </a:rPr>
                        <a:t>Guáimaro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 dirty="0">
                          <a:effectLst/>
                          <a:latin typeface="+mn-lt"/>
                        </a:rPr>
                        <a:t>Martí 33 E/ Gabriel García y Avenida Libertad. CP 72600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u="none" strike="noStrike" dirty="0">
                          <a:effectLst/>
                          <a:latin typeface="+mn-lt"/>
                        </a:rPr>
                        <a:t>32-812313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consultas@guai.cmw.onat.gob.cu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071671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>
                          <a:effectLst/>
                          <a:latin typeface="+mn-lt"/>
                        </a:rPr>
                        <a:t>Sibanicú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 dirty="0">
                          <a:effectLst/>
                          <a:latin typeface="+mn-lt"/>
                        </a:rPr>
                        <a:t>Raúl Perozo Nro. 43 E/ Otto </a:t>
                      </a:r>
                      <a:r>
                        <a:rPr lang="es-ES" sz="1500" u="none" strike="noStrike" dirty="0" err="1">
                          <a:effectLst/>
                          <a:latin typeface="+mn-lt"/>
                        </a:rPr>
                        <a:t>Perellada</a:t>
                      </a:r>
                      <a:r>
                        <a:rPr lang="es-ES" sz="1500" u="none" strike="noStrike" dirty="0">
                          <a:effectLst/>
                          <a:latin typeface="+mn-lt"/>
                        </a:rPr>
                        <a:t> y Francisco Rosales   CP 72700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u="none" strike="noStrike" dirty="0">
                          <a:effectLst/>
                          <a:latin typeface="+mn-lt"/>
                        </a:rPr>
                        <a:t>32-380747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consultas@siba.cmw.onat.gob.cu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205651"/>
                  </a:ext>
                </a:extLst>
              </a:tr>
              <a:tr h="396452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 dirty="0">
                          <a:effectLst/>
                          <a:latin typeface="+mn-lt"/>
                        </a:rPr>
                        <a:t>Camagüey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 dirty="0" err="1">
                          <a:effectLst/>
                          <a:latin typeface="+mn-lt"/>
                        </a:rPr>
                        <a:t>Carret</a:t>
                      </a:r>
                      <a:r>
                        <a:rPr lang="es-ES" sz="1500" u="none" strike="noStrike" dirty="0">
                          <a:effectLst/>
                          <a:latin typeface="+mn-lt"/>
                        </a:rPr>
                        <a:t> Central  Oeste No.135 e/ San Rafael y 3ra Transversal  </a:t>
                      </a:r>
                      <a:r>
                        <a:rPr lang="es-ES" sz="1500" u="none" strike="noStrike" dirty="0" err="1">
                          <a:effectLst/>
                          <a:latin typeface="+mn-lt"/>
                        </a:rPr>
                        <a:t>Rto</a:t>
                      </a:r>
                      <a:r>
                        <a:rPr lang="es-ES" sz="15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s-ES" sz="1500" u="none" strike="noStrike" dirty="0" err="1">
                          <a:effectLst/>
                          <a:latin typeface="+mn-lt"/>
                        </a:rPr>
                        <a:t>Floirán</a:t>
                      </a:r>
                      <a:r>
                        <a:rPr lang="es-ES" sz="15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s-ES" sz="1500" u="none" strike="noStrike" dirty="0" err="1">
                          <a:effectLst/>
                          <a:latin typeface="+mn-lt"/>
                        </a:rPr>
                        <a:t>Guiroz</a:t>
                      </a:r>
                      <a:r>
                        <a:rPr lang="es-ES" sz="1500" u="none" strike="noStrike" dirty="0">
                          <a:effectLst/>
                          <a:latin typeface="+mn-lt"/>
                        </a:rPr>
                        <a:t>  CP 70100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u="none" strike="noStrike" dirty="0">
                          <a:effectLst/>
                          <a:latin typeface="+mn-lt"/>
                        </a:rPr>
                        <a:t>32-290354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consultas@cmg.cmw.onat.gob.cu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166030"/>
                  </a:ext>
                </a:extLst>
              </a:tr>
              <a:tr h="360514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 dirty="0">
                          <a:effectLst/>
                          <a:latin typeface="+mn-lt"/>
                        </a:rPr>
                        <a:t>Florida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 dirty="0">
                          <a:effectLst/>
                          <a:latin typeface="+mn-lt"/>
                        </a:rPr>
                        <a:t>Presidente Gómez No 216 entre Ojo de Agua y Julio </a:t>
                      </a:r>
                      <a:r>
                        <a:rPr lang="es-ES" sz="1500" u="none" strike="noStrike" dirty="0" err="1">
                          <a:effectLst/>
                          <a:latin typeface="+mn-lt"/>
                        </a:rPr>
                        <a:t>Sanguily</a:t>
                      </a:r>
                      <a:r>
                        <a:rPr lang="es-ES" sz="1500" u="none" strike="noStrike" dirty="0">
                          <a:effectLst/>
                          <a:latin typeface="+mn-lt"/>
                        </a:rPr>
                        <a:t>. CP 72810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u="none" strike="noStrike" dirty="0">
                          <a:effectLst/>
                          <a:latin typeface="+mn-lt"/>
                        </a:rPr>
                        <a:t>32-513609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consultas@flori.cmw.onat.gob.cu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021238"/>
                  </a:ext>
                </a:extLst>
              </a:tr>
              <a:tr h="396452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 dirty="0">
                          <a:effectLst/>
                          <a:latin typeface="+mn-lt"/>
                        </a:rPr>
                        <a:t>Vertiente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500" u="none" strike="noStrike" dirty="0">
                          <a:effectLst/>
                          <a:latin typeface="+mn-lt"/>
                        </a:rPr>
                        <a:t>Calle 4ta Nro. 29 entre C y D Vertientes. CP 72900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u="none" strike="noStrike" dirty="0">
                          <a:effectLst/>
                          <a:latin typeface="+mn-lt"/>
                        </a:rPr>
                        <a:t>32-307230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consultas@ver.cmw.onat.gob.cu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80704"/>
                  </a:ext>
                </a:extLst>
              </a:tr>
              <a:tr h="201923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>
                          <a:effectLst/>
                          <a:latin typeface="+mn-lt"/>
                        </a:rPr>
                        <a:t>Jimaguayú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>
                          <a:effectLst/>
                          <a:latin typeface="+mn-lt"/>
                        </a:rPr>
                        <a:t>Jimaguayu CP7300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u="none" strike="noStrike" dirty="0">
                          <a:effectLst/>
                          <a:latin typeface="+mn-lt"/>
                        </a:rPr>
                        <a:t>32-399218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consultas@jima.cmw.onat.gob.cu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838157"/>
                  </a:ext>
                </a:extLst>
              </a:tr>
              <a:tr h="201923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>
                          <a:effectLst/>
                          <a:latin typeface="+mn-lt"/>
                        </a:rPr>
                        <a:t>Najasa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>
                          <a:effectLst/>
                          <a:latin typeface="+mn-lt"/>
                        </a:rPr>
                        <a:t>Calle 1ra y Avenidad Principal-Najasa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u="none" strike="noStrike" dirty="0">
                          <a:effectLst/>
                          <a:latin typeface="+mn-lt"/>
                        </a:rPr>
                        <a:t>32-864464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consultas@naja.cmw.onat.gob.cu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723706"/>
                  </a:ext>
                </a:extLst>
              </a:tr>
              <a:tr h="396452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>
                          <a:effectLst/>
                          <a:latin typeface="+mn-lt"/>
                        </a:rPr>
                        <a:t>Santa Cruz del Sur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 dirty="0">
                          <a:effectLst/>
                          <a:latin typeface="+mn-lt"/>
                        </a:rPr>
                        <a:t>Carretera No. 334 entre k y  L. Santa Cruz del Sur CP 73200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u="none" strike="noStrike" dirty="0">
                          <a:effectLst/>
                          <a:latin typeface="+mn-lt"/>
                        </a:rPr>
                        <a:t>32-852995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68" marR="9268" marT="9268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consultas@scruz.cmw.onat.gob.cu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446325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702361BA-3D2D-48DA-8435-5C2E6C377F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81" y="25536"/>
            <a:ext cx="778505" cy="633687"/>
          </a:xfrm>
          <a:prstGeom prst="rect">
            <a:avLst/>
          </a:prstGeom>
        </p:spPr>
      </p:pic>
      <p:sp>
        <p:nvSpPr>
          <p:cNvPr id="7" name="9 Paralelogramo">
            <a:extLst>
              <a:ext uri="{FF2B5EF4-FFF2-40B4-BE49-F238E27FC236}">
                <a16:creationId xmlns:a16="http://schemas.microsoft.com/office/drawing/2014/main" id="{7DDC04B7-2D3B-421F-9772-77F67D3EC9DC}"/>
              </a:ext>
            </a:extLst>
          </p:cNvPr>
          <p:cNvSpPr/>
          <p:nvPr/>
        </p:nvSpPr>
        <p:spPr>
          <a:xfrm>
            <a:off x="1667508" y="193553"/>
            <a:ext cx="8856984" cy="465670"/>
          </a:xfrm>
          <a:prstGeom prst="parallelogram">
            <a:avLst>
              <a:gd name="adj" fmla="val 58100"/>
            </a:avLst>
          </a:prstGeom>
          <a:solidFill>
            <a:srgbClr val="EC1D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chemeClr val="bg1"/>
                </a:solidFill>
              </a:rPr>
              <a:t>Camagüey</a:t>
            </a:r>
          </a:p>
        </p:txBody>
      </p:sp>
    </p:spTree>
    <p:extLst>
      <p:ext uri="{BB962C8B-B14F-4D97-AF65-F5344CB8AC3E}">
        <p14:creationId xmlns:p14="http://schemas.microsoft.com/office/powerpoint/2010/main" val="556827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B25138D-130C-42A6-8209-9406C37D55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074999"/>
              </p:ext>
            </p:extLst>
          </p:nvPr>
        </p:nvGraphicFramePr>
        <p:xfrm>
          <a:off x="865270" y="1372420"/>
          <a:ext cx="10733170" cy="43803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2636">
                  <a:extLst>
                    <a:ext uri="{9D8B030D-6E8A-4147-A177-3AD203B41FA5}">
                      <a16:colId xmlns:a16="http://schemas.microsoft.com/office/drawing/2014/main" val="1320423844"/>
                    </a:ext>
                  </a:extLst>
                </a:gridCol>
                <a:gridCol w="4283046">
                  <a:extLst>
                    <a:ext uri="{9D8B030D-6E8A-4147-A177-3AD203B41FA5}">
                      <a16:colId xmlns:a16="http://schemas.microsoft.com/office/drawing/2014/main" val="3241199751"/>
                    </a:ext>
                  </a:extLst>
                </a:gridCol>
                <a:gridCol w="1648037">
                  <a:extLst>
                    <a:ext uri="{9D8B030D-6E8A-4147-A177-3AD203B41FA5}">
                      <a16:colId xmlns:a16="http://schemas.microsoft.com/office/drawing/2014/main" val="2126855821"/>
                    </a:ext>
                  </a:extLst>
                </a:gridCol>
                <a:gridCol w="2839451">
                  <a:extLst>
                    <a:ext uri="{9D8B030D-6E8A-4147-A177-3AD203B41FA5}">
                      <a16:colId xmlns:a16="http://schemas.microsoft.com/office/drawing/2014/main" val="2376936841"/>
                    </a:ext>
                  </a:extLst>
                </a:gridCol>
              </a:tblGrid>
              <a:tr h="29423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Oficina Provincial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Dirección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Teléfonos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Correos Consultas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932021"/>
                  </a:ext>
                </a:extLst>
              </a:tr>
              <a:tr h="577404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ONAT Provincial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Lico Cruz 180, entre Adolfo Villamar y Francisco Varona. Reparto Primero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31-342663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consultas@ltu.onat.gob.cu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563593"/>
                  </a:ext>
                </a:extLst>
              </a:tr>
              <a:tr h="294233"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35325941"/>
                  </a:ext>
                </a:extLst>
              </a:tr>
              <a:tr h="29423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effectLst/>
                          <a:latin typeface="+mn-lt"/>
                        </a:rPr>
                        <a:t>Oficinas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 dirty="0">
                          <a:effectLst/>
                          <a:latin typeface="+mn-lt"/>
                        </a:rPr>
                        <a:t>Dirección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 dirty="0">
                          <a:effectLst/>
                          <a:latin typeface="+mn-lt"/>
                        </a:rPr>
                        <a:t>Teléfonos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Correos Consultas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124190"/>
                  </a:ext>
                </a:extLst>
              </a:tr>
              <a:tr h="294233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Manatí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Avenida Camilo Cienfuegos No. 6 altos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  31-221498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consultas@ma.ltu.onat.gob.cu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445624"/>
                  </a:ext>
                </a:extLst>
              </a:tr>
              <a:tr h="294233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Puerto Padre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General </a:t>
                      </a:r>
                      <a:r>
                        <a:rPr lang="es-ES" sz="1600" u="none" strike="noStrike" dirty="0" err="1">
                          <a:effectLst/>
                          <a:latin typeface="+mn-lt"/>
                        </a:rPr>
                        <a:t>Raby</a:t>
                      </a:r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 S/N 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31-515343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consultas@pp.ltu.onat.gob.cu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867851"/>
                  </a:ext>
                </a:extLst>
              </a:tr>
              <a:tr h="294233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>
                          <a:effectLst/>
                          <a:latin typeface="+mn-lt"/>
                        </a:rPr>
                        <a:t>Jesús Menéndez 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19 # 35 Batey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21-582740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consultas@jm.ltu.onat.gob.cu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530270"/>
                  </a:ext>
                </a:extLst>
              </a:tr>
              <a:tr h="294233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>
                          <a:effectLst/>
                          <a:latin typeface="+mn-lt"/>
                        </a:rPr>
                        <a:t>Majibacoa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4rta # 11 Calixto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31-288342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consultas@mb.ltu.onat.gob.cu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514246"/>
                  </a:ext>
                </a:extLst>
              </a:tr>
              <a:tr h="577404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Las Tunas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Lico Cruz No. 79. Entre Juan Gualberto Gómez y Calixto Sarduy.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31-348712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consultas@tu.ltu.onat.gob.cu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825411"/>
                  </a:ext>
                </a:extLst>
              </a:tr>
              <a:tr h="294233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>
                          <a:effectLst/>
                          <a:latin typeface="+mn-lt"/>
                        </a:rPr>
                        <a:t>Jobabo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>
                          <a:effectLst/>
                          <a:latin typeface="+mn-lt"/>
                        </a:rPr>
                        <a:t>General García # 1 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31-627562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consultas@jb.ltu.onat.gob.cu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135648"/>
                  </a:ext>
                </a:extLst>
              </a:tr>
              <a:tr h="294233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>
                          <a:effectLst/>
                          <a:latin typeface="+mn-lt"/>
                        </a:rPr>
                        <a:t>Colombia 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>
                          <a:effectLst/>
                          <a:latin typeface="+mn-lt"/>
                        </a:rPr>
                        <a:t>Ave Libertad , S/N  e/ 1 y 3 El  Trángulo 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31-625625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consultas@co.ltu.onat.gob.cu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557439"/>
                  </a:ext>
                </a:extLst>
              </a:tr>
              <a:tr h="577404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>
                          <a:effectLst/>
                          <a:latin typeface="+mn-lt"/>
                        </a:rPr>
                        <a:t>Amancio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>
                          <a:effectLst/>
                          <a:latin typeface="+mn-lt"/>
                        </a:rPr>
                        <a:t>Calle 2 # 4 entre Edificio XXX Aniversario y Calle 34. Reparto Pueblo Nuevo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31-692359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consultas@ar.ltu.onat.gob.cu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257459"/>
                  </a:ext>
                </a:extLst>
              </a:tr>
            </a:tbl>
          </a:graphicData>
        </a:graphic>
      </p:graphicFrame>
      <p:sp>
        <p:nvSpPr>
          <p:cNvPr id="7" name="9 Paralelogramo">
            <a:extLst>
              <a:ext uri="{FF2B5EF4-FFF2-40B4-BE49-F238E27FC236}">
                <a16:creationId xmlns:a16="http://schemas.microsoft.com/office/drawing/2014/main" id="{22E98796-85AB-42CC-AE86-9F6ED3AE24C2}"/>
              </a:ext>
            </a:extLst>
          </p:cNvPr>
          <p:cNvSpPr/>
          <p:nvPr/>
        </p:nvSpPr>
        <p:spPr>
          <a:xfrm>
            <a:off x="1667508" y="193553"/>
            <a:ext cx="8856984" cy="465670"/>
          </a:xfrm>
          <a:prstGeom prst="parallelogram">
            <a:avLst>
              <a:gd name="adj" fmla="val 58100"/>
            </a:avLst>
          </a:prstGeom>
          <a:solidFill>
            <a:srgbClr val="EC1D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chemeClr val="bg1"/>
                </a:solidFill>
              </a:rPr>
              <a:t>Las Tunas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F71FDA7-9EA5-4E73-98FD-D78A52B8B6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81" y="25536"/>
            <a:ext cx="778505" cy="633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044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F40401C-99F2-4B53-860F-074199D3E1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488674"/>
              </p:ext>
            </p:extLst>
          </p:nvPr>
        </p:nvGraphicFramePr>
        <p:xfrm>
          <a:off x="198224" y="912438"/>
          <a:ext cx="11795551" cy="55842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2953">
                  <a:extLst>
                    <a:ext uri="{9D8B030D-6E8A-4147-A177-3AD203B41FA5}">
                      <a16:colId xmlns:a16="http://schemas.microsoft.com/office/drawing/2014/main" val="3499188213"/>
                    </a:ext>
                  </a:extLst>
                </a:gridCol>
                <a:gridCol w="5924928">
                  <a:extLst>
                    <a:ext uri="{9D8B030D-6E8A-4147-A177-3AD203B41FA5}">
                      <a16:colId xmlns:a16="http://schemas.microsoft.com/office/drawing/2014/main" val="1430605831"/>
                    </a:ext>
                  </a:extLst>
                </a:gridCol>
                <a:gridCol w="1224823">
                  <a:extLst>
                    <a:ext uri="{9D8B030D-6E8A-4147-A177-3AD203B41FA5}">
                      <a16:colId xmlns:a16="http://schemas.microsoft.com/office/drawing/2014/main" val="3363327456"/>
                    </a:ext>
                  </a:extLst>
                </a:gridCol>
                <a:gridCol w="2692847">
                  <a:extLst>
                    <a:ext uri="{9D8B030D-6E8A-4147-A177-3AD203B41FA5}">
                      <a16:colId xmlns:a16="http://schemas.microsoft.com/office/drawing/2014/main" val="4007566917"/>
                    </a:ext>
                  </a:extLst>
                </a:gridCol>
              </a:tblGrid>
              <a:tr h="21749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Oficina Provincial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Dirección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Teléfonos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Correos Consultas</a:t>
                      </a:r>
                    </a:p>
                  </a:txBody>
                  <a:tcPr marL="7474" marR="7474" marT="7474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404128"/>
                  </a:ext>
                </a:extLst>
              </a:tr>
              <a:tr h="217499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ONAT Provincial</a:t>
                      </a:r>
                    </a:p>
                  </a:txBody>
                  <a:tcPr marL="7474" marR="7474" marT="747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Avenida Cajigal No,529 e/Fomento y Progreso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24-496439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consultas@hlg.onat.gob.cu</a:t>
                      </a:r>
                    </a:p>
                  </a:txBody>
                  <a:tcPr marL="7474" marR="7474" marT="7474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225835"/>
                  </a:ext>
                </a:extLst>
              </a:tr>
              <a:tr h="217499">
                <a:tc>
                  <a:txBody>
                    <a:bodyPr/>
                    <a:lstStyle/>
                    <a:p>
                      <a:pPr algn="l" fontAlgn="t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/>
                </a:tc>
                <a:tc>
                  <a:txBody>
                    <a:bodyPr/>
                    <a:lstStyle/>
                    <a:p>
                      <a:pPr algn="l" fontAlgn="t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/>
                </a:tc>
                <a:tc>
                  <a:txBody>
                    <a:bodyPr/>
                    <a:lstStyle/>
                    <a:p>
                      <a:pPr algn="l" fontAlgn="t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/>
                </a:tc>
                <a:extLst>
                  <a:ext uri="{0D108BD9-81ED-4DB2-BD59-A6C34878D82A}">
                    <a16:rowId xmlns:a16="http://schemas.microsoft.com/office/drawing/2014/main" val="3785344996"/>
                  </a:ext>
                </a:extLst>
              </a:tr>
              <a:tr h="31015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Oficinas Municipios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Dirección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Teléfonos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Correos Consultas</a:t>
                      </a:r>
                    </a:p>
                  </a:txBody>
                  <a:tcPr marL="7474" marR="7474" marT="7474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017147"/>
                  </a:ext>
                </a:extLst>
              </a:tr>
              <a:tr h="324179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Gibara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Independencia No 55  e/ J. Agüero y Cuba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24-844387</a:t>
                      </a: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consultas@gib.hlg.onat.gob.cu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796368"/>
                  </a:ext>
                </a:extLst>
              </a:tr>
              <a:tr h="249802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Rafael Freyre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  <a:latin typeface="+mn-lt"/>
                        </a:rPr>
                        <a:t>C/6 S/N e/11 y 13 Santa Lucia        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24-850461</a:t>
                      </a: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consultas@fre.hlg.onat.gob.cu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672351"/>
                  </a:ext>
                </a:extLst>
              </a:tr>
              <a:tr h="341293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>
                          <a:effectLst/>
                          <a:latin typeface="+mn-lt"/>
                        </a:rPr>
                        <a:t>Banes 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  <a:latin typeface="+mn-lt"/>
                        </a:rPr>
                        <a:t>Avenida Cárdenas S/N e/ </a:t>
                      </a:r>
                      <a:r>
                        <a:rPr lang="pt-BR" sz="1600" u="none" strike="noStrike" dirty="0" err="1">
                          <a:effectLst/>
                          <a:latin typeface="+mn-lt"/>
                        </a:rPr>
                        <a:t>Bayamo</a:t>
                      </a:r>
                      <a:r>
                        <a:rPr lang="pt-BR" sz="1600" u="none" strike="noStrike" dirty="0">
                          <a:effectLst/>
                          <a:latin typeface="+mn-lt"/>
                        </a:rPr>
                        <a:t> y Céspedes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24-802110</a:t>
                      </a: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consultas@ban.hlg.onat.gob.cu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621214"/>
                  </a:ext>
                </a:extLst>
              </a:tr>
              <a:tr h="295945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>
                          <a:effectLst/>
                          <a:latin typeface="+mn-lt"/>
                        </a:rPr>
                        <a:t>Antilla 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Avenida 28 de Enero S/N e/ A. Maceo y Frank País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24-888814</a:t>
                      </a: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consultas@ant.hlg.onat.gob.cu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444385"/>
                  </a:ext>
                </a:extLst>
              </a:tr>
              <a:tr h="323459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 err="1">
                          <a:effectLst/>
                          <a:latin typeface="+mn-lt"/>
                        </a:rPr>
                        <a:t>Báguanos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11 No 1 A La Pelota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24-377405</a:t>
                      </a: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consultas@bag.hlg.onat.gob.cu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935513"/>
                  </a:ext>
                </a:extLst>
              </a:tr>
              <a:tr h="219519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 err="1">
                          <a:effectLst/>
                          <a:latin typeface="+mn-lt"/>
                        </a:rPr>
                        <a:t>Holquín</a:t>
                      </a:r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Avenida Cajigal e/Fomento y Progreso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24-498794</a:t>
                      </a: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consultas@hol.hlg.onat.gob.cu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117202"/>
                  </a:ext>
                </a:extLst>
              </a:tr>
              <a:tr h="329162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Calixto García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Camilo Cienfuegos No 32 Altos Buenaventura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24-357234</a:t>
                      </a: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consultas@cal.hlg.onat.gob.cu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060753"/>
                  </a:ext>
                </a:extLst>
              </a:tr>
              <a:tr h="337406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 err="1">
                          <a:effectLst/>
                          <a:latin typeface="+mn-lt"/>
                        </a:rPr>
                        <a:t>Cacocum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Prolongación c/1ra no.3 e/ calle 1ra y prolongación de Frank País </a:t>
                      </a:r>
                      <a:r>
                        <a:rPr lang="es-ES" sz="1600" u="none" strike="noStrike" dirty="0" err="1">
                          <a:effectLst/>
                          <a:latin typeface="+mn-lt"/>
                        </a:rPr>
                        <a:t>Rpto</a:t>
                      </a:r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 El Elevado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24-327788</a:t>
                      </a: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consultas@cac.hlg.onat.gob.cu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795543"/>
                  </a:ext>
                </a:extLst>
              </a:tr>
              <a:tr h="263013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Urbano Noris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25 No 1203 e/ 12 y 14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24-381020</a:t>
                      </a: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consultas@urb.hlg.onat.gob.cu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877782"/>
                  </a:ext>
                </a:extLst>
              </a:tr>
              <a:tr h="278762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Cueto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Herminio Hernández No 11 e/ Ruiz Beltrán y Ángel Rodríguez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24-298339</a:t>
                      </a: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consultas@cue.hlg.onat.gob.cu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333884"/>
                  </a:ext>
                </a:extLst>
              </a:tr>
              <a:tr h="309025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Mayarí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  <a:latin typeface="+mn-lt"/>
                        </a:rPr>
                        <a:t>Carlos Manuel de Céspedes No 116 Esquina José E. </a:t>
                      </a:r>
                      <a:r>
                        <a:rPr lang="pt-BR" sz="1600" u="none" strike="noStrike" dirty="0" err="1">
                          <a:effectLst/>
                          <a:latin typeface="+mn-lt"/>
                        </a:rPr>
                        <a:t>Carballo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24-503440</a:t>
                      </a: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consultas@may.hlg.onat.gob.cu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215998"/>
                  </a:ext>
                </a:extLst>
              </a:tr>
              <a:tr h="332732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Frank País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Libertad 56 A Frank País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24-588131</a:t>
                      </a: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consultas@fra.hlg.onat.gob.cu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040693"/>
                  </a:ext>
                </a:extLst>
              </a:tr>
              <a:tr h="303219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Sagua de Tánamo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Los Maceos No 38 e/ Moncada y Pérez Andrés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24-587644</a:t>
                      </a: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consultas@sag.hlg.onat.gob.cu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477010"/>
                  </a:ext>
                </a:extLst>
              </a:tr>
              <a:tr h="417461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Moa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  <a:latin typeface="+mn-lt"/>
                        </a:rPr>
                        <a:t>Avenida Lenin S/N </a:t>
                      </a:r>
                      <a:r>
                        <a:rPr lang="pt-BR" sz="1600" u="none" strike="noStrike" dirty="0" err="1">
                          <a:effectLst/>
                          <a:latin typeface="+mn-lt"/>
                        </a:rPr>
                        <a:t>Antiguo</a:t>
                      </a:r>
                      <a:r>
                        <a:rPr lang="pt-BR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pt-BR" sz="1600" u="none" strike="noStrike" dirty="0" err="1">
                          <a:effectLst/>
                          <a:latin typeface="+mn-lt"/>
                        </a:rPr>
                        <a:t>Ceproníquel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24-608727</a:t>
                      </a: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consultas@moa.hlg.onat.gob.cu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109212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D367ECCB-84D3-44DB-95F0-E8944D675F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81" y="25536"/>
            <a:ext cx="778505" cy="633687"/>
          </a:xfrm>
          <a:prstGeom prst="rect">
            <a:avLst/>
          </a:prstGeom>
        </p:spPr>
      </p:pic>
      <p:sp>
        <p:nvSpPr>
          <p:cNvPr id="7" name="9 Paralelogramo">
            <a:extLst>
              <a:ext uri="{FF2B5EF4-FFF2-40B4-BE49-F238E27FC236}">
                <a16:creationId xmlns:a16="http://schemas.microsoft.com/office/drawing/2014/main" id="{C98DEAF0-FBAA-4242-AC17-39FF467C6CD3}"/>
              </a:ext>
            </a:extLst>
          </p:cNvPr>
          <p:cNvSpPr/>
          <p:nvPr/>
        </p:nvSpPr>
        <p:spPr>
          <a:xfrm>
            <a:off x="1667508" y="193553"/>
            <a:ext cx="8856984" cy="465670"/>
          </a:xfrm>
          <a:prstGeom prst="parallelogram">
            <a:avLst>
              <a:gd name="adj" fmla="val 58100"/>
            </a:avLst>
          </a:prstGeom>
          <a:solidFill>
            <a:srgbClr val="EC1D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chemeClr val="bg1"/>
                </a:solidFill>
              </a:rPr>
              <a:t>Holguín</a:t>
            </a:r>
          </a:p>
        </p:txBody>
      </p:sp>
    </p:spTree>
    <p:extLst>
      <p:ext uri="{BB962C8B-B14F-4D97-AF65-F5344CB8AC3E}">
        <p14:creationId xmlns:p14="http://schemas.microsoft.com/office/powerpoint/2010/main" val="1620062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9175F7D-2CD6-4DC9-8CAC-AFC5B463F8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827807"/>
              </p:ext>
            </p:extLst>
          </p:nvPr>
        </p:nvGraphicFramePr>
        <p:xfrm>
          <a:off x="170853" y="932206"/>
          <a:ext cx="11850293" cy="55264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7046">
                  <a:extLst>
                    <a:ext uri="{9D8B030D-6E8A-4147-A177-3AD203B41FA5}">
                      <a16:colId xmlns:a16="http://schemas.microsoft.com/office/drawing/2014/main" val="1555187976"/>
                    </a:ext>
                  </a:extLst>
                </a:gridCol>
                <a:gridCol w="5517922">
                  <a:extLst>
                    <a:ext uri="{9D8B030D-6E8A-4147-A177-3AD203B41FA5}">
                      <a16:colId xmlns:a16="http://schemas.microsoft.com/office/drawing/2014/main" val="3997263308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314737109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3157581586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Oficina Provincial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Dirección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Teléfonos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Correos Consultas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96068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ONAT Provincial</a:t>
                      </a: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Donato Mármol No. 211 % Saco y Canducha Figueredo .</a:t>
                      </a:r>
                      <a:r>
                        <a:rPr lang="es-ES" sz="1600" u="none" strike="noStrike" dirty="0" err="1">
                          <a:effectLst/>
                          <a:latin typeface="+mn-lt"/>
                        </a:rPr>
                        <a:t>Rpto</a:t>
                      </a:r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 San Juan el Cristo.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 23-421975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consultas@grm.onat.gob.cu</a:t>
                      </a: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2123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5792483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Oficinas Municipios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Dirección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Teléfonos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Correos Consultas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6136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Río   Cauto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Camilo Cienfuegos No 48 </a:t>
                      </a:r>
                      <a:r>
                        <a:rPr lang="es-ES" sz="1600" u="none" strike="noStrike" dirty="0" err="1">
                          <a:effectLst/>
                          <a:latin typeface="+mn-lt"/>
                        </a:rPr>
                        <a:t>Rpto</a:t>
                      </a:r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. Libertad.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>
                          <a:effectLst/>
                          <a:latin typeface="+mn-lt"/>
                        </a:rPr>
                        <a:t>23-822336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consultas@rcauto.grm.onat.gob.cu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0415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Cauto Cristo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 Nguyen </a:t>
                      </a:r>
                      <a:r>
                        <a:rPr lang="es-ES" sz="1600" u="none" strike="noStrike" dirty="0" err="1">
                          <a:effectLst/>
                          <a:latin typeface="+mn-lt"/>
                        </a:rPr>
                        <a:t>Vantroi</a:t>
                      </a:r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   No 16 % Bartolomé Masó y Armando Armas.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>
                          <a:effectLst/>
                          <a:latin typeface="+mn-lt"/>
                        </a:rPr>
                        <a:t>23-327387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consultas@ccristo.grm.onat.gob.cu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2279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>
                          <a:effectLst/>
                          <a:latin typeface="+mn-lt"/>
                        </a:rPr>
                        <a:t>Jiguaní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General  García     No. 125 Altos Jiguaní.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23-366128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consultas@jigua.grm.onat.gob.cu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5551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>
                          <a:effectLst/>
                          <a:latin typeface="+mn-lt"/>
                        </a:rPr>
                        <a:t>Bayamo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Saco No 4 % </a:t>
                      </a:r>
                      <a:r>
                        <a:rPr lang="es-ES" sz="1600" u="none" strike="noStrike" dirty="0" err="1">
                          <a:effectLst/>
                          <a:latin typeface="+mn-lt"/>
                        </a:rPr>
                        <a:t>Cépedes</a:t>
                      </a:r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 y Máximo Gómez.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23-426001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consultas@baya.grm.onat.gob.cu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7550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>
                          <a:effectLst/>
                          <a:latin typeface="+mn-lt"/>
                        </a:rPr>
                        <a:t>Yara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Perucho Figueredo No.107 % Quintín Banderas y Avenida  Martí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23-588535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consultas@yara.grm.onat.gob.cu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474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>
                          <a:effectLst/>
                          <a:latin typeface="+mn-lt"/>
                        </a:rPr>
                        <a:t>Manzanillo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Masó No 128  % calle Martí y calle Mártires de </a:t>
                      </a:r>
                      <a:r>
                        <a:rPr lang="es-ES" sz="1600" u="none" strike="noStrike" dirty="0" err="1">
                          <a:effectLst/>
                          <a:latin typeface="+mn-lt"/>
                        </a:rPr>
                        <a:t>Viet</a:t>
                      </a:r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s-ES" sz="1600" u="none" strike="noStrike" dirty="0" err="1">
                          <a:effectLst/>
                          <a:latin typeface="+mn-lt"/>
                        </a:rPr>
                        <a:t>Nam</a:t>
                      </a:r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.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23-575589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consultas@manza.grm.onat.gob.cu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1624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>
                          <a:effectLst/>
                          <a:latin typeface="+mn-lt"/>
                        </a:rPr>
                        <a:t>Campechuela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Maceo No 44% Coliseo Y Peralejo </a:t>
                      </a:r>
                      <a:r>
                        <a:rPr lang="es-ES" sz="1600" u="none" strike="noStrike" dirty="0" err="1">
                          <a:effectLst/>
                          <a:latin typeface="+mn-lt"/>
                        </a:rPr>
                        <a:t>Rpto</a:t>
                      </a:r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. Línea .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23-587508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consultas@campe.grm.onat.gob.cu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08027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>
                          <a:effectLst/>
                          <a:latin typeface="+mn-lt"/>
                        </a:rPr>
                        <a:t>Media  Luna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Luis Ramírez López  No. 8 % Guillermo García y Elio Trincado  </a:t>
                      </a:r>
                      <a:r>
                        <a:rPr lang="es-ES" sz="1600" u="none" strike="noStrike" dirty="0" err="1">
                          <a:effectLst/>
                          <a:latin typeface="+mn-lt"/>
                        </a:rPr>
                        <a:t>Rpto</a:t>
                      </a:r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. Pueblo Nuevo.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23-593297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consultas@mluna.grm.onat.gob.cu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4013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>
                          <a:effectLst/>
                          <a:latin typeface="+mn-lt"/>
                        </a:rPr>
                        <a:t>Niquero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Céspedes No. 43 %  Plácido y Martí.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>
                          <a:effectLst/>
                          <a:latin typeface="+mn-lt"/>
                        </a:rPr>
                        <a:t>23-592464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consultas@nique.grm.onat.gob.cu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8373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>
                          <a:effectLst/>
                          <a:latin typeface="+mn-lt"/>
                        </a:rPr>
                        <a:t>Pilón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 err="1">
                          <a:effectLst/>
                          <a:latin typeface="+mn-lt"/>
                        </a:rPr>
                        <a:t>Calle</a:t>
                      </a:r>
                      <a:r>
                        <a:rPr lang="pt-BR" sz="1600" u="none" strike="noStrike" dirty="0">
                          <a:effectLst/>
                          <a:latin typeface="+mn-lt"/>
                        </a:rPr>
                        <a:t> Augusto César </a:t>
                      </a:r>
                      <a:r>
                        <a:rPr lang="pt-BR" sz="1600" u="none" strike="noStrike" dirty="0" err="1">
                          <a:effectLst/>
                          <a:latin typeface="+mn-lt"/>
                        </a:rPr>
                        <a:t>Sandino</a:t>
                      </a:r>
                      <a:r>
                        <a:rPr lang="pt-BR" sz="1600" u="none" strike="noStrike" dirty="0">
                          <a:effectLst/>
                          <a:latin typeface="+mn-lt"/>
                        </a:rPr>
                        <a:t> S/N .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23-594303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consultas@pilon.grm.onat.gob.cu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5564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>
                          <a:effectLst/>
                          <a:latin typeface="+mn-lt"/>
                        </a:rPr>
                        <a:t>Bartolomé  Masó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Antonio Guiteras s/n  Bartolomé Masó.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23-565924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consultas@bmaso.grm.onat.gob.cu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7403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>
                          <a:effectLst/>
                          <a:latin typeface="+mn-lt"/>
                        </a:rPr>
                        <a:t>Buey  Arriba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</a:t>
                      </a:r>
                      <a:r>
                        <a:rPr lang="es-ES" sz="1600" u="none" strike="noStrike" dirty="0" err="1">
                          <a:effectLst/>
                          <a:latin typeface="+mn-lt"/>
                        </a:rPr>
                        <a:t>Fé</a:t>
                      </a:r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 del Valle No 36 % 2 de Diciembre y 30 de Noviembre </a:t>
                      </a:r>
                      <a:r>
                        <a:rPr lang="es-ES" sz="1600" u="none" strike="noStrike" dirty="0" err="1">
                          <a:effectLst/>
                          <a:latin typeface="+mn-lt"/>
                        </a:rPr>
                        <a:t>Rpto</a:t>
                      </a:r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. </a:t>
                      </a:r>
                      <a:r>
                        <a:rPr lang="es-ES" sz="1600" u="none" strike="noStrike" dirty="0" err="1">
                          <a:effectLst/>
                          <a:latin typeface="+mn-lt"/>
                        </a:rPr>
                        <a:t>Vitalio</a:t>
                      </a:r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 Acuña.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>
                          <a:effectLst/>
                          <a:latin typeface="+mn-lt"/>
                        </a:rPr>
                        <a:t>23-343462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consultas@barriba.grm.onat.gob.cu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23027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>
                          <a:effectLst/>
                          <a:latin typeface="+mn-lt"/>
                        </a:rPr>
                        <a:t>Guisa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Luis   Milanés s/n    % Martí y </a:t>
                      </a:r>
                      <a:r>
                        <a:rPr lang="es-ES" sz="1600" u="none" strike="noStrike" dirty="0" err="1">
                          <a:effectLst/>
                          <a:latin typeface="+mn-lt"/>
                        </a:rPr>
                        <a:t>Florentin</a:t>
                      </a:r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s-ES" sz="1600" u="none" strike="noStrike" dirty="0" err="1">
                          <a:effectLst/>
                          <a:latin typeface="+mn-lt"/>
                        </a:rPr>
                        <a:t>Barzagas</a:t>
                      </a:r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.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23-391537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consultas@guisa.grm.onat.gob.cu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253966"/>
                  </a:ext>
                </a:extLst>
              </a:tr>
            </a:tbl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2D154D8A-85F9-4F28-A505-7E44165918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81" y="25536"/>
            <a:ext cx="778505" cy="633687"/>
          </a:xfrm>
          <a:prstGeom prst="rect">
            <a:avLst/>
          </a:prstGeom>
        </p:spPr>
      </p:pic>
      <p:sp>
        <p:nvSpPr>
          <p:cNvPr id="8" name="9 Paralelogramo">
            <a:extLst>
              <a:ext uri="{FF2B5EF4-FFF2-40B4-BE49-F238E27FC236}">
                <a16:creationId xmlns:a16="http://schemas.microsoft.com/office/drawing/2014/main" id="{D09634B2-1AAE-46F0-8C91-7715892B7E11}"/>
              </a:ext>
            </a:extLst>
          </p:cNvPr>
          <p:cNvSpPr/>
          <p:nvPr/>
        </p:nvSpPr>
        <p:spPr>
          <a:xfrm>
            <a:off x="1667508" y="193553"/>
            <a:ext cx="8856984" cy="465670"/>
          </a:xfrm>
          <a:prstGeom prst="parallelogram">
            <a:avLst>
              <a:gd name="adj" fmla="val 58100"/>
            </a:avLst>
          </a:prstGeom>
          <a:solidFill>
            <a:srgbClr val="EC1D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chemeClr val="bg1"/>
                </a:solidFill>
              </a:rPr>
              <a:t>Granma</a:t>
            </a:r>
          </a:p>
        </p:txBody>
      </p:sp>
    </p:spTree>
    <p:extLst>
      <p:ext uri="{BB962C8B-B14F-4D97-AF65-F5344CB8AC3E}">
        <p14:creationId xmlns:p14="http://schemas.microsoft.com/office/powerpoint/2010/main" val="3579261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2DDF4D1-915D-4B5E-AE17-D205E2B644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386214"/>
              </p:ext>
            </p:extLst>
          </p:nvPr>
        </p:nvGraphicFramePr>
        <p:xfrm>
          <a:off x="316831" y="1360197"/>
          <a:ext cx="11558337" cy="41376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9625">
                  <a:extLst>
                    <a:ext uri="{9D8B030D-6E8A-4147-A177-3AD203B41FA5}">
                      <a16:colId xmlns:a16="http://schemas.microsoft.com/office/drawing/2014/main" val="1467122139"/>
                    </a:ext>
                  </a:extLst>
                </a:gridCol>
                <a:gridCol w="4709710">
                  <a:extLst>
                    <a:ext uri="{9D8B030D-6E8A-4147-A177-3AD203B41FA5}">
                      <a16:colId xmlns:a16="http://schemas.microsoft.com/office/drawing/2014/main" val="977542557"/>
                    </a:ext>
                  </a:extLst>
                </a:gridCol>
                <a:gridCol w="1634512">
                  <a:extLst>
                    <a:ext uri="{9D8B030D-6E8A-4147-A177-3AD203B41FA5}">
                      <a16:colId xmlns:a16="http://schemas.microsoft.com/office/drawing/2014/main" val="4192226960"/>
                    </a:ext>
                  </a:extLst>
                </a:gridCol>
                <a:gridCol w="3144490">
                  <a:extLst>
                    <a:ext uri="{9D8B030D-6E8A-4147-A177-3AD203B41FA5}">
                      <a16:colId xmlns:a16="http://schemas.microsoft.com/office/drawing/2014/main" val="1631757243"/>
                    </a:ext>
                  </a:extLst>
                </a:gridCol>
              </a:tblGrid>
              <a:tr h="27723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Oficina Provincial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Dirección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Teléfonos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Correos Consultas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819151"/>
                  </a:ext>
                </a:extLst>
              </a:tr>
              <a:tr h="27723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ONAT Provincial</a:t>
                      </a: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Carnicería # 453 entre Enramadas y San Jerónimo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22-629192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consultas@scu.onat.gob.cu</a:t>
                      </a: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071491"/>
                  </a:ext>
                </a:extLst>
              </a:tr>
              <a:tr h="277230">
                <a:tc>
                  <a:txBody>
                    <a:bodyPr/>
                    <a:lstStyle/>
                    <a:p>
                      <a:pPr algn="l" fontAlgn="t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79747522"/>
                  </a:ext>
                </a:extLst>
              </a:tr>
              <a:tr h="27723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Oficinas Municipios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Dirección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Teléfonos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Correos Consultas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259280"/>
                  </a:ext>
                </a:extLst>
              </a:tr>
              <a:tr h="277230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Contramaestre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Ave. Camilo Cienfuegos # 372 % 3 y 5 </a:t>
                      </a:r>
                      <a:r>
                        <a:rPr lang="es-ES" sz="1600" u="none" strike="noStrike" dirty="0" err="1">
                          <a:effectLst/>
                          <a:latin typeface="+mn-lt"/>
                        </a:rPr>
                        <a:t>Rpto</a:t>
                      </a:r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. Frank País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>
                          <a:effectLst/>
                          <a:latin typeface="+mn-lt"/>
                        </a:rPr>
                        <a:t>22-589740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consultas@contre.scu.onat.gob.cu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252968"/>
                  </a:ext>
                </a:extLst>
              </a:tr>
              <a:tr h="277230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Mella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central # 42 % Cabaret y Taller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>
                          <a:effectLst/>
                          <a:latin typeface="+mn-lt"/>
                        </a:rPr>
                        <a:t>22-457421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consultas@mella.scu.onat.gob.cu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588311"/>
                  </a:ext>
                </a:extLst>
              </a:tr>
              <a:tr h="277230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>
                          <a:effectLst/>
                          <a:latin typeface="+mn-lt"/>
                        </a:rPr>
                        <a:t>San Luis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Maceo # 207 % General García y Martí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22-482415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consultas@sluis.scu.onat.gob.cu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918655"/>
                  </a:ext>
                </a:extLst>
              </a:tr>
              <a:tr h="544038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>
                          <a:effectLst/>
                          <a:latin typeface="+mn-lt"/>
                        </a:rPr>
                        <a:t>II Frente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</a:t>
                      </a:r>
                      <a:r>
                        <a:rPr lang="es-ES" sz="1600" u="none" strike="noStrike" dirty="0" err="1">
                          <a:effectLst/>
                          <a:latin typeface="+mn-lt"/>
                        </a:rPr>
                        <a:t>Josúe</a:t>
                      </a:r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 País # 2 Ave. Frank País y Calle 2 </a:t>
                      </a:r>
                      <a:r>
                        <a:rPr lang="es-ES" sz="1600" u="none" strike="noStrike" dirty="0" err="1">
                          <a:effectLst/>
                          <a:latin typeface="+mn-lt"/>
                        </a:rPr>
                        <a:t>Rpto</a:t>
                      </a:r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. Jesús Menéndez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22-425368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consultas@sfrente.scu.onat.gob.cu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953187"/>
                  </a:ext>
                </a:extLst>
              </a:tr>
              <a:tr h="277230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Palma Soriano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José Martí # 62 Esq. Calle Bartolomé Mazó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22-502023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consultas@palma.scu.onat.gob.cu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50728"/>
                  </a:ext>
                </a:extLst>
              </a:tr>
              <a:tr h="277230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III Frente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20 # 3 Cruces de los Baños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22-566493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consultas@3frente.scu.onat.gob.cu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684131"/>
                  </a:ext>
                </a:extLst>
              </a:tr>
              <a:tr h="544038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>
                          <a:effectLst/>
                          <a:latin typeface="+mn-lt"/>
                        </a:rPr>
                        <a:t>Songo La Maya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General Pérez Cardo # 1 A % Quintín Banderas y Los Maceos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22-378573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consultas@songo.scu.onat.gob.cu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070618"/>
                  </a:ext>
                </a:extLst>
              </a:tr>
              <a:tr h="277230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>
                          <a:effectLst/>
                          <a:latin typeface="+mn-lt"/>
                        </a:rPr>
                        <a:t>Santiago de Cuba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>
                          <a:effectLst/>
                          <a:latin typeface="+mn-lt"/>
                        </a:rPr>
                        <a:t>José A. Sacos # 512 San Agustin y Reloj.  Centro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22-669293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consultas@fiscal.scu.onat.gob.cu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33666"/>
                  </a:ext>
                </a:extLst>
              </a:tr>
              <a:tr h="277230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>
                          <a:effectLst/>
                          <a:latin typeface="+mn-lt"/>
                        </a:rPr>
                        <a:t>Guamá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>
                          <a:effectLst/>
                          <a:latin typeface="+mn-lt"/>
                        </a:rPr>
                        <a:t>Calle 1ra # 6 Rpto. Flores Chivirio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22-326211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consultas@guama.scu.onat.gob.cu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954172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372D47C2-9C75-4110-B43E-ED3954FC3C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81" y="25536"/>
            <a:ext cx="778505" cy="633687"/>
          </a:xfrm>
          <a:prstGeom prst="rect">
            <a:avLst/>
          </a:prstGeom>
        </p:spPr>
      </p:pic>
      <p:sp>
        <p:nvSpPr>
          <p:cNvPr id="7" name="9 Paralelogramo">
            <a:extLst>
              <a:ext uri="{FF2B5EF4-FFF2-40B4-BE49-F238E27FC236}">
                <a16:creationId xmlns:a16="http://schemas.microsoft.com/office/drawing/2014/main" id="{E6B9FB2F-D8F6-4BE2-945F-E6F95D8B5FE3}"/>
              </a:ext>
            </a:extLst>
          </p:cNvPr>
          <p:cNvSpPr/>
          <p:nvPr/>
        </p:nvSpPr>
        <p:spPr>
          <a:xfrm>
            <a:off x="1667508" y="193553"/>
            <a:ext cx="8856984" cy="465670"/>
          </a:xfrm>
          <a:prstGeom prst="parallelogram">
            <a:avLst>
              <a:gd name="adj" fmla="val 58100"/>
            </a:avLst>
          </a:prstGeom>
          <a:solidFill>
            <a:srgbClr val="EC1D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chemeClr val="bg1"/>
                </a:solidFill>
              </a:rPr>
              <a:t>Santiago de Cuba</a:t>
            </a:r>
          </a:p>
        </p:txBody>
      </p:sp>
    </p:spTree>
    <p:extLst>
      <p:ext uri="{BB962C8B-B14F-4D97-AF65-F5344CB8AC3E}">
        <p14:creationId xmlns:p14="http://schemas.microsoft.com/office/powerpoint/2010/main" val="1371381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C87FF79-FB4F-4375-85B3-B3809914DF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562706"/>
              </p:ext>
            </p:extLst>
          </p:nvPr>
        </p:nvGraphicFramePr>
        <p:xfrm>
          <a:off x="628648" y="1041082"/>
          <a:ext cx="11306677" cy="45224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3781">
                  <a:extLst>
                    <a:ext uri="{9D8B030D-6E8A-4147-A177-3AD203B41FA5}">
                      <a16:colId xmlns:a16="http://schemas.microsoft.com/office/drawing/2014/main" val="4020294390"/>
                    </a:ext>
                  </a:extLst>
                </a:gridCol>
                <a:gridCol w="3850818">
                  <a:extLst>
                    <a:ext uri="{9D8B030D-6E8A-4147-A177-3AD203B41FA5}">
                      <a16:colId xmlns:a16="http://schemas.microsoft.com/office/drawing/2014/main" val="2669516373"/>
                    </a:ext>
                  </a:extLst>
                </a:gridCol>
                <a:gridCol w="2163701">
                  <a:extLst>
                    <a:ext uri="{9D8B030D-6E8A-4147-A177-3AD203B41FA5}">
                      <a16:colId xmlns:a16="http://schemas.microsoft.com/office/drawing/2014/main" val="3507343175"/>
                    </a:ext>
                  </a:extLst>
                </a:gridCol>
                <a:gridCol w="3238377">
                  <a:extLst>
                    <a:ext uri="{9D8B030D-6E8A-4147-A177-3AD203B41FA5}">
                      <a16:colId xmlns:a16="http://schemas.microsoft.com/office/drawing/2014/main" val="669195506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Oficina Provincial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Dirección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Teléfonos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Correos Consultas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772580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ONAT Provincial</a:t>
                      </a: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Pedro A. Pérez # 763 / Prado y Jesús del Sol, Guantánamo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21-326576,  21-327444,  21-326625,  21-326647,  21-323782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consultas@gtm.onat.gob.cu</a:t>
                      </a: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4264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61764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Oficinas Municipios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Dirección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Teléfonos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2537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El Salvador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17 # 144 Poblado Nuevo El Salvador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21-294182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consultas@sal.gtm.onat.gob.cu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0267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effectLst/>
                          <a:latin typeface="+mn-lt"/>
                        </a:rPr>
                        <a:t>Manuel Támes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 err="1">
                          <a:effectLst/>
                          <a:latin typeface="+mn-lt"/>
                        </a:rPr>
                        <a:t>Calle</a:t>
                      </a:r>
                      <a:r>
                        <a:rPr lang="pt-BR" sz="1600" u="none" strike="noStrike" dirty="0">
                          <a:effectLst/>
                          <a:latin typeface="+mn-lt"/>
                        </a:rPr>
                        <a:t> 8 s/n Angel  </a:t>
                      </a:r>
                      <a:r>
                        <a:rPr lang="pt-BR" sz="1600" u="none" strike="noStrike" dirty="0" err="1">
                          <a:effectLst/>
                          <a:latin typeface="+mn-lt"/>
                        </a:rPr>
                        <a:t>Mendol</a:t>
                      </a:r>
                      <a:r>
                        <a:rPr lang="pt-BR" sz="1600" u="none" strike="noStrike" dirty="0">
                          <a:effectLst/>
                          <a:latin typeface="+mn-lt"/>
                        </a:rPr>
                        <a:t>, Manuel Tames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21-476156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consultas@tam.gtm.onat.gob.cu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1007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effectLst/>
                          <a:latin typeface="+mn-lt"/>
                        </a:rPr>
                        <a:t>Yateras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2 # 4 e/ 2a y 2B Palenque, </a:t>
                      </a:r>
                      <a:r>
                        <a:rPr lang="es-ES" sz="1600" u="none" strike="noStrike" dirty="0" err="1">
                          <a:effectLst/>
                          <a:latin typeface="+mn-lt"/>
                        </a:rPr>
                        <a:t>Yateras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21-835189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consultas@yat.gtm.onat.gob.cu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381570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effectLst/>
                          <a:latin typeface="+mn-lt"/>
                        </a:rPr>
                        <a:t>Baracoa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Martí # 274 e/ Abel Díaz Delgado y </a:t>
                      </a:r>
                      <a:r>
                        <a:rPr lang="es-ES" sz="1600" u="none" strike="noStrike" dirty="0" err="1">
                          <a:effectLst/>
                          <a:latin typeface="+mn-lt"/>
                        </a:rPr>
                        <a:t>Glicerio</a:t>
                      </a:r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 Blanco Lores, Baracoa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21-6433385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consultas@bca.gtm.onat.gob.cu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315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effectLst/>
                          <a:latin typeface="+mn-lt"/>
                        </a:rPr>
                        <a:t>Maisí 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La Máquina, </a:t>
                      </a:r>
                      <a:r>
                        <a:rPr lang="es-ES" sz="1600" u="none" strike="noStrike" dirty="0" err="1">
                          <a:effectLst/>
                          <a:latin typeface="+mn-lt"/>
                        </a:rPr>
                        <a:t>Maisí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21-689462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consultas@mai.gtm.onat.gob.cu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680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effectLst/>
                          <a:latin typeface="+mn-lt"/>
                        </a:rPr>
                        <a:t>Imias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5-A, Jesús Lores, </a:t>
                      </a:r>
                      <a:r>
                        <a:rPr lang="es-ES" sz="1600" u="none" strike="noStrike" dirty="0" err="1">
                          <a:effectLst/>
                          <a:latin typeface="+mn-lt"/>
                        </a:rPr>
                        <a:t>Imías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21-880298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consultas@ima.gtm.onat.gob.cu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8089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effectLst/>
                          <a:latin typeface="+mn-lt"/>
                        </a:rPr>
                        <a:t>San Antonio Sur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19, </a:t>
                      </a:r>
                      <a:r>
                        <a:rPr lang="es-ES" sz="1600" u="none" strike="noStrike" dirty="0" err="1">
                          <a:effectLst/>
                          <a:latin typeface="+mn-lt"/>
                        </a:rPr>
                        <a:t>Rpto</a:t>
                      </a:r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. Cultura, San Antonio del Sur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21-877227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consultas@sas.gtm.onat.gob.cu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1668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effectLst/>
                          <a:latin typeface="+mn-lt"/>
                        </a:rPr>
                        <a:t>Caimanera 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effectLst/>
                          <a:latin typeface="+mn-lt"/>
                        </a:rPr>
                        <a:t>Carril # 23 e/Marina y Correo, Caimanera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21-499871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consultas@cai.gtm.onat.gob.cu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5608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effectLst/>
                          <a:latin typeface="+mn-lt"/>
                        </a:rPr>
                        <a:t>Guantánamo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effectLst/>
                          <a:latin typeface="+mn-lt"/>
                        </a:rPr>
                        <a:t>Pedro A. Pérez # 770 / Prado y Jesús del Sol, Guantánamo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21-327543,  21-351010,  21-351011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consultas@gtm.gtm.onat.gob.cu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77867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effectLst/>
                          <a:latin typeface="+mn-lt"/>
                        </a:rPr>
                        <a:t>Niceto Pérez García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effectLst/>
                          <a:latin typeface="+mn-lt"/>
                        </a:rPr>
                        <a:t>Calle 6 s/n La Yaya, Niceto Pérez García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21-593384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consultas@nic.gtm.onat.gob.cu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996072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252A52CA-F549-4FA0-A682-9F2B606330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81" y="25536"/>
            <a:ext cx="778505" cy="633687"/>
          </a:xfrm>
          <a:prstGeom prst="rect">
            <a:avLst/>
          </a:prstGeom>
        </p:spPr>
      </p:pic>
      <p:sp>
        <p:nvSpPr>
          <p:cNvPr id="7" name="9 Paralelogramo">
            <a:extLst>
              <a:ext uri="{FF2B5EF4-FFF2-40B4-BE49-F238E27FC236}">
                <a16:creationId xmlns:a16="http://schemas.microsoft.com/office/drawing/2014/main" id="{517F020B-FA3A-4742-83BE-4C1E73D2A26E}"/>
              </a:ext>
            </a:extLst>
          </p:cNvPr>
          <p:cNvSpPr/>
          <p:nvPr/>
        </p:nvSpPr>
        <p:spPr>
          <a:xfrm>
            <a:off x="1667508" y="193553"/>
            <a:ext cx="8856984" cy="465670"/>
          </a:xfrm>
          <a:prstGeom prst="parallelogram">
            <a:avLst>
              <a:gd name="adj" fmla="val 58100"/>
            </a:avLst>
          </a:prstGeom>
          <a:solidFill>
            <a:srgbClr val="EC1D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chemeClr val="bg1"/>
                </a:solidFill>
              </a:rPr>
              <a:t>Guantánamo</a:t>
            </a:r>
          </a:p>
        </p:txBody>
      </p:sp>
    </p:spTree>
    <p:extLst>
      <p:ext uri="{BB962C8B-B14F-4D97-AF65-F5344CB8AC3E}">
        <p14:creationId xmlns:p14="http://schemas.microsoft.com/office/powerpoint/2010/main" val="51725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653A2E1-DD3F-441B-9CE9-8D2A4510DD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859850"/>
              </p:ext>
            </p:extLst>
          </p:nvPr>
        </p:nvGraphicFramePr>
        <p:xfrm>
          <a:off x="1171575" y="1913890"/>
          <a:ext cx="10525125" cy="8478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9875">
                  <a:extLst>
                    <a:ext uri="{9D8B030D-6E8A-4147-A177-3AD203B41FA5}">
                      <a16:colId xmlns:a16="http://schemas.microsoft.com/office/drawing/2014/main" val="3768024721"/>
                    </a:ext>
                  </a:extLst>
                </a:gridCol>
                <a:gridCol w="3495675">
                  <a:extLst>
                    <a:ext uri="{9D8B030D-6E8A-4147-A177-3AD203B41FA5}">
                      <a16:colId xmlns:a16="http://schemas.microsoft.com/office/drawing/2014/main" val="944735492"/>
                    </a:ext>
                  </a:extLst>
                </a:gridCol>
                <a:gridCol w="1666875">
                  <a:extLst>
                    <a:ext uri="{9D8B030D-6E8A-4147-A177-3AD203B41FA5}">
                      <a16:colId xmlns:a16="http://schemas.microsoft.com/office/drawing/2014/main" val="4270164193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91012359"/>
                    </a:ext>
                  </a:extLst>
                </a:gridCol>
              </a:tblGrid>
              <a:tr h="2862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effectLst/>
                          <a:latin typeface="+mn-lt"/>
                        </a:rPr>
                        <a:t>Municipio Especial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effectLst/>
                          <a:latin typeface="+mn-lt"/>
                        </a:rPr>
                        <a:t>Dirección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effectLst/>
                          <a:latin typeface="+mn-lt"/>
                        </a:rPr>
                        <a:t>Teléfonos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Correos Consultas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140926"/>
                  </a:ext>
                </a:extLst>
              </a:tr>
              <a:tr h="561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ONAT Provincial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u="none" strike="noStrike" dirty="0">
                          <a:effectLst/>
                          <a:latin typeface="+mn-lt"/>
                        </a:rPr>
                        <a:t>C/47 entre 14 y 16 S/N Abel Santa </a:t>
                      </a:r>
                      <a:r>
                        <a:rPr lang="pt-BR" sz="1800" b="0" u="none" strike="noStrike" dirty="0" err="1">
                          <a:effectLst/>
                          <a:latin typeface="+mn-lt"/>
                        </a:rPr>
                        <a:t>María</a:t>
                      </a:r>
                      <a:r>
                        <a:rPr lang="pt-BR" sz="1800" b="0" u="none" strike="noStrike" dirty="0">
                          <a:effectLst/>
                          <a:latin typeface="+mn-lt"/>
                        </a:rPr>
                        <a:t>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u="none" strike="noStrike" dirty="0">
                          <a:effectLst/>
                          <a:latin typeface="+mn-lt"/>
                        </a:rPr>
                        <a:t> 46-323754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consultas@ijv.onat.gob.cu 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245676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4ABCDB3C-B3BA-45AC-A1B7-78A7045D40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81" y="25536"/>
            <a:ext cx="778505" cy="633687"/>
          </a:xfrm>
          <a:prstGeom prst="rect">
            <a:avLst/>
          </a:prstGeom>
        </p:spPr>
      </p:pic>
      <p:sp>
        <p:nvSpPr>
          <p:cNvPr id="7" name="9 Paralelogramo">
            <a:extLst>
              <a:ext uri="{FF2B5EF4-FFF2-40B4-BE49-F238E27FC236}">
                <a16:creationId xmlns:a16="http://schemas.microsoft.com/office/drawing/2014/main" id="{C7186213-6E5A-4F7C-AEF8-9004488684E2}"/>
              </a:ext>
            </a:extLst>
          </p:cNvPr>
          <p:cNvSpPr/>
          <p:nvPr/>
        </p:nvSpPr>
        <p:spPr>
          <a:xfrm>
            <a:off x="1667508" y="193553"/>
            <a:ext cx="8856984" cy="465670"/>
          </a:xfrm>
          <a:prstGeom prst="parallelogram">
            <a:avLst>
              <a:gd name="adj" fmla="val 58100"/>
            </a:avLst>
          </a:prstGeom>
          <a:solidFill>
            <a:srgbClr val="EC1D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chemeClr val="bg1"/>
                </a:solidFill>
              </a:rPr>
              <a:t>Isla de la Juventud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BA9B86E8-83C1-42CC-BAB4-BA9D0A500B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282" y="4371012"/>
            <a:ext cx="1716395" cy="1542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016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575E7E4-7059-4E49-B8AC-7C01959904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315323"/>
              </p:ext>
            </p:extLst>
          </p:nvPr>
        </p:nvGraphicFramePr>
        <p:xfrm>
          <a:off x="272243" y="659223"/>
          <a:ext cx="11798580" cy="60389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26569">
                  <a:extLst>
                    <a:ext uri="{9D8B030D-6E8A-4147-A177-3AD203B41FA5}">
                      <a16:colId xmlns:a16="http://schemas.microsoft.com/office/drawing/2014/main" val="4205120807"/>
                    </a:ext>
                  </a:extLst>
                </a:gridCol>
                <a:gridCol w="4074850">
                  <a:extLst>
                    <a:ext uri="{9D8B030D-6E8A-4147-A177-3AD203B41FA5}">
                      <a16:colId xmlns:a16="http://schemas.microsoft.com/office/drawing/2014/main" val="2842954126"/>
                    </a:ext>
                  </a:extLst>
                </a:gridCol>
                <a:gridCol w="2183907">
                  <a:extLst>
                    <a:ext uri="{9D8B030D-6E8A-4147-A177-3AD203B41FA5}">
                      <a16:colId xmlns:a16="http://schemas.microsoft.com/office/drawing/2014/main" val="563393041"/>
                    </a:ext>
                  </a:extLst>
                </a:gridCol>
                <a:gridCol w="3113254">
                  <a:extLst>
                    <a:ext uri="{9D8B030D-6E8A-4147-A177-3AD203B41FA5}">
                      <a16:colId xmlns:a16="http://schemas.microsoft.com/office/drawing/2014/main" val="3385427232"/>
                    </a:ext>
                  </a:extLst>
                </a:gridCol>
              </a:tblGrid>
              <a:tr h="4449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Oficina Provincial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Dirección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Teléfonos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Correos Consultas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87055"/>
                  </a:ext>
                </a:extLst>
              </a:tr>
              <a:tr h="444904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ONAT Provincial</a:t>
                      </a: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Recepción, calle Máximo Gómez # 54- A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48-772184, 48-757315, 48-757316                                 </a:t>
                      </a:r>
                      <a:endParaRPr lang="es-E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latin typeface="+mn-lt"/>
                          <a:cs typeface="Arial" panose="020B0604020202020204" pitchFamily="34" charset="0"/>
                        </a:rPr>
                        <a:t>consultas@pri.onat.gob.cu</a:t>
                      </a: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672935"/>
                  </a:ext>
                </a:extLst>
              </a:tr>
              <a:tr h="226467">
                <a:tc>
                  <a:txBody>
                    <a:bodyPr/>
                    <a:lstStyle/>
                    <a:p>
                      <a:pPr algn="l" fontAlgn="ctr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99585096"/>
                  </a:ext>
                </a:extLst>
              </a:tr>
              <a:tr h="4449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Oficinas Municipios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Dirección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Teléfonos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Correos Consultas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809025"/>
                  </a:ext>
                </a:extLst>
              </a:tr>
              <a:tr h="44490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Sandino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pt-B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Zona N s/n </a:t>
                      </a:r>
                      <a:r>
                        <a:rPr lang="pt-BR" sz="16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Edificio</a:t>
                      </a:r>
                      <a:r>
                        <a:rPr lang="pt-B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pt-BR" sz="16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</a:t>
                      </a:r>
                      <a:r>
                        <a:rPr lang="pt-B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Organismos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48-422575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consultas@sd.pri.onat.gob.cu</a:t>
                      </a:r>
                    </a:p>
                  </a:txBody>
                  <a:tcPr marL="9523" marR="9523" marT="952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711840"/>
                  </a:ext>
                </a:extLst>
              </a:tr>
              <a:tr h="2264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Mantua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Calle Antonio Maceo No. 539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48-495153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consultas@ma.pri.onat.gob.cu</a:t>
                      </a:r>
                    </a:p>
                  </a:txBody>
                  <a:tcPr marL="9523" marR="9523" marT="952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850373"/>
                  </a:ext>
                </a:extLst>
              </a:tr>
              <a:tr h="44490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Minas de Matahambre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Calle Hospital S/N Edificio de los Organismos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48-646398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consultas@mm.pri.onat.gob.cu</a:t>
                      </a:r>
                    </a:p>
                  </a:txBody>
                  <a:tcPr marL="9523" marR="9523" marT="952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579062"/>
                  </a:ext>
                </a:extLst>
              </a:tr>
              <a:tr h="44490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Viñales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Calle Sergio </a:t>
                      </a:r>
                      <a:r>
                        <a:rPr lang="es-ES" sz="16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Dopico</a:t>
                      </a:r>
                      <a:r>
                        <a:rPr lang="es-E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# 4 A-1 e/ Rafael Trejo y Salvador </a:t>
                      </a:r>
                      <a:r>
                        <a:rPr lang="es-ES" sz="16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Cisnero</a:t>
                      </a:r>
                      <a:endParaRPr lang="es-E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48-793275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consultas@vi.pri.onat.gob.cu</a:t>
                      </a:r>
                    </a:p>
                  </a:txBody>
                  <a:tcPr marL="9523" marR="9523" marT="952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86511"/>
                  </a:ext>
                </a:extLst>
              </a:tr>
              <a:tr h="44490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Palma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Calle Céspedes No.37 esquina Liberato de </a:t>
                      </a:r>
                      <a:r>
                        <a:rPr lang="es-ES" sz="16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Azcuy</a:t>
                      </a:r>
                      <a:r>
                        <a:rPr lang="es-E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48-732803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consultas@pa.pri.onat.gob.cu</a:t>
                      </a:r>
                    </a:p>
                  </a:txBody>
                  <a:tcPr marL="9523" marR="9523" marT="952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414227"/>
                  </a:ext>
                </a:extLst>
              </a:tr>
              <a:tr h="44490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 Palacios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Calle 30 esquina supermercado  e/ 19 y 21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48-547256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consultas@lp.pri.onat.gob.cu</a:t>
                      </a:r>
                    </a:p>
                  </a:txBody>
                  <a:tcPr marL="9526" marR="9526" marT="952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225566"/>
                  </a:ext>
                </a:extLst>
              </a:tr>
              <a:tr h="44490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Consolación del Sur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Avenida 51 No. 6204-2  e/ 64 y 66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48-812793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consultas@cs.pri.onat.gob.cu</a:t>
                      </a:r>
                    </a:p>
                  </a:txBody>
                  <a:tcPr marL="9526" marR="9526" marT="952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640620"/>
                  </a:ext>
                </a:extLst>
              </a:tr>
              <a:tr h="663340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Pinar del Río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Calle Antonio Rubio No. 119 e/ Ramón González Coro y Rafael Morales.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48-755412, 48-772248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consultas@pr.pri.onat.gob.cu</a:t>
                      </a:r>
                    </a:p>
                  </a:txBody>
                  <a:tcPr marL="9526" marR="9526" marT="952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8193"/>
                  </a:ext>
                </a:extLst>
              </a:tr>
              <a:tr h="2264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 Luis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Calle Antonio Maceo No. 155 final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48-797482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consultas@sl.pri.onat.gob.cu</a:t>
                      </a:r>
                    </a:p>
                  </a:txBody>
                  <a:tcPr marL="9526" marR="9526" marT="952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752550"/>
                  </a:ext>
                </a:extLst>
              </a:tr>
              <a:tr h="2264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 Juan Y Martínez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Calle Francisco Rivera No. 104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48-798258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consultas@sj.pri.onat.gob.cu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896955"/>
                  </a:ext>
                </a:extLst>
              </a:tr>
              <a:tr h="2264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Guane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Calle Isabel Rubio No. 92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48-497572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consultas@gu.pri.onat.gob.cu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94088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E92BA1DD-1BC9-4E59-8FCE-5C810F02B7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81" y="25536"/>
            <a:ext cx="778505" cy="633687"/>
          </a:xfrm>
          <a:prstGeom prst="rect">
            <a:avLst/>
          </a:prstGeom>
        </p:spPr>
      </p:pic>
      <p:sp>
        <p:nvSpPr>
          <p:cNvPr id="7" name="9 Paralelogramo">
            <a:extLst>
              <a:ext uri="{FF2B5EF4-FFF2-40B4-BE49-F238E27FC236}">
                <a16:creationId xmlns:a16="http://schemas.microsoft.com/office/drawing/2014/main" id="{2B27F00F-8A7B-4818-A0E2-06347BD5D726}"/>
              </a:ext>
            </a:extLst>
          </p:cNvPr>
          <p:cNvSpPr/>
          <p:nvPr/>
        </p:nvSpPr>
        <p:spPr>
          <a:xfrm>
            <a:off x="1667508" y="193552"/>
            <a:ext cx="8856984" cy="358897"/>
          </a:xfrm>
          <a:prstGeom prst="parallelogram">
            <a:avLst>
              <a:gd name="adj" fmla="val 58100"/>
            </a:avLst>
          </a:prstGeom>
          <a:solidFill>
            <a:srgbClr val="EC1D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chemeClr val="bg1"/>
                </a:solidFill>
              </a:rPr>
              <a:t>Pinar del Río</a:t>
            </a:r>
          </a:p>
        </p:txBody>
      </p:sp>
    </p:spTree>
    <p:extLst>
      <p:ext uri="{BB962C8B-B14F-4D97-AF65-F5344CB8AC3E}">
        <p14:creationId xmlns:p14="http://schemas.microsoft.com/office/powerpoint/2010/main" val="4039074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5BF1736-9B4D-4C65-8F59-F7D5D47E07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830718"/>
              </p:ext>
            </p:extLst>
          </p:nvPr>
        </p:nvGraphicFramePr>
        <p:xfrm>
          <a:off x="364207" y="1098914"/>
          <a:ext cx="11668136" cy="52244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6135">
                  <a:extLst>
                    <a:ext uri="{9D8B030D-6E8A-4147-A177-3AD203B41FA5}">
                      <a16:colId xmlns:a16="http://schemas.microsoft.com/office/drawing/2014/main" val="353223359"/>
                    </a:ext>
                  </a:extLst>
                </a:gridCol>
                <a:gridCol w="3814007">
                  <a:extLst>
                    <a:ext uri="{9D8B030D-6E8A-4147-A177-3AD203B41FA5}">
                      <a16:colId xmlns:a16="http://schemas.microsoft.com/office/drawing/2014/main" val="4294123363"/>
                    </a:ext>
                  </a:extLst>
                </a:gridCol>
                <a:gridCol w="1847423">
                  <a:extLst>
                    <a:ext uri="{9D8B030D-6E8A-4147-A177-3AD203B41FA5}">
                      <a16:colId xmlns:a16="http://schemas.microsoft.com/office/drawing/2014/main" val="2803789219"/>
                    </a:ext>
                  </a:extLst>
                </a:gridCol>
                <a:gridCol w="3120571">
                  <a:extLst>
                    <a:ext uri="{9D8B030D-6E8A-4147-A177-3AD203B41FA5}">
                      <a16:colId xmlns:a16="http://schemas.microsoft.com/office/drawing/2014/main" val="2491289114"/>
                    </a:ext>
                  </a:extLst>
                </a:gridCol>
              </a:tblGrid>
              <a:tr h="33152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Oficina Provincial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Dirección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Teléfonos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Correos Consultas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218174"/>
                  </a:ext>
                </a:extLst>
              </a:tr>
              <a:tr h="33152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ONAT Provincial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 35 No 4415 entre 44 y 46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Pizarra 47-366580, 47-366575/Extensión 103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latin typeface="+mn-lt"/>
                          <a:cs typeface="Arial" panose="020B0604020202020204" pitchFamily="34" charset="0"/>
                        </a:rPr>
                        <a:t>consultas@art.onat.gob.cu</a:t>
                      </a:r>
                    </a:p>
                    <a:p>
                      <a:pPr algn="ctr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026347"/>
                  </a:ext>
                </a:extLst>
              </a:tr>
              <a:tr h="331523"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8745978"/>
                  </a:ext>
                </a:extLst>
              </a:tr>
              <a:tr h="33152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Oficinas Municipios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Dirección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Teléfonos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Correos Consultas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905173"/>
                  </a:ext>
                </a:extLst>
              </a:tr>
              <a:tr h="315736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Bahía Honda.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Ave 21 No 2606 entre 26 y 28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48-668290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consultas.bh@art.onat.gob.cu                           </a:t>
                      </a:r>
                    </a:p>
                  </a:txBody>
                  <a:tcPr marL="9524" marR="9524" marT="952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7215"/>
                  </a:ext>
                </a:extLst>
              </a:tr>
              <a:tr h="315736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Mariel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Ave 63 No 13204 entre 132 y 134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47-392979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consultas.mar@art.onat.gob.cu</a:t>
                      </a:r>
                    </a:p>
                  </a:txBody>
                  <a:tcPr marL="9524" marR="9524" marT="952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100029"/>
                  </a:ext>
                </a:extLst>
              </a:tr>
              <a:tr h="315736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Guanajay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Ave 63 No 5629 entre 56 y 58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47-306700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consultas.gua@art.onat.gob.cu</a:t>
                      </a:r>
                    </a:p>
                  </a:txBody>
                  <a:tcPr marL="9524" marR="9524" marT="952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188308"/>
                  </a:ext>
                </a:extLst>
              </a:tr>
              <a:tr h="315736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Caimito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Ave 41 No 3632 entre 36 y 38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47-319421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consultas.cai@art.onat.gob.cu</a:t>
                      </a:r>
                    </a:p>
                  </a:txBody>
                  <a:tcPr marL="9524" marR="9524" marT="952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050558"/>
                  </a:ext>
                </a:extLst>
              </a:tr>
              <a:tr h="315736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Bauta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Ave255 No 14009 entre 140 y 142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47-372269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consultas.ba@art.onat.gob.cu</a:t>
                      </a:r>
                    </a:p>
                  </a:txBody>
                  <a:tcPr marL="9524" marR="9524" marT="952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027337"/>
                  </a:ext>
                </a:extLst>
              </a:tr>
              <a:tr h="315736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San Antonio de los Baños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Ave 37 No 6014 entre 60 y 62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47-383414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consultas.sa@art.onat.gob.cu</a:t>
                      </a:r>
                    </a:p>
                  </a:txBody>
                  <a:tcPr marL="9524" marR="9524" marT="952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725243"/>
                  </a:ext>
                </a:extLst>
              </a:tr>
              <a:tr h="31573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Güira de Melena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Ave 92 No 8810 entre 88y89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47-423465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consultas.gui@art.onat.gob.cu</a:t>
                      </a:r>
                    </a:p>
                  </a:txBody>
                  <a:tcPr marL="9525" marR="9525" marT="952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013123"/>
                  </a:ext>
                </a:extLst>
              </a:tr>
              <a:tr h="315736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Alquizar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Ave 87 entre 80 y 82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47-418575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consultas.alq@art.onat.gob.cu      </a:t>
                      </a:r>
                    </a:p>
                  </a:txBody>
                  <a:tcPr marL="9525" marR="9525" marT="952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549303"/>
                  </a:ext>
                </a:extLst>
              </a:tr>
              <a:tr h="315736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Artemisa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Calle 33 entre 40 y 42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47-362503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consultas.rga@art.onat.gob.cu</a:t>
                      </a:r>
                    </a:p>
                  </a:txBody>
                  <a:tcPr marL="9525" marR="9525" marT="952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950128"/>
                  </a:ext>
                </a:extLst>
              </a:tr>
              <a:tr h="315736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Candelaria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Ave 31 No 3001 entre 30 y 32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48-598448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consultas.ca@art.onat.gob.cu       </a:t>
                      </a:r>
                    </a:p>
                  </a:txBody>
                  <a:tcPr marL="9525" marR="9525" marT="952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352989"/>
                  </a:ext>
                </a:extLst>
              </a:tr>
              <a:tr h="33152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San Cristóbal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Ignacio Humara final.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48-522754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consultas.sc@art.onat.gob.cu</a:t>
                      </a:r>
                    </a:p>
                  </a:txBody>
                  <a:tcPr marL="9525" marR="9525" marT="952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683102"/>
                  </a:ext>
                </a:extLst>
              </a:tr>
            </a:tbl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1A459ECF-B70F-45A2-B606-72069AF2B8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81" y="25536"/>
            <a:ext cx="778505" cy="633687"/>
          </a:xfrm>
          <a:prstGeom prst="rect">
            <a:avLst/>
          </a:prstGeom>
        </p:spPr>
      </p:pic>
      <p:sp>
        <p:nvSpPr>
          <p:cNvPr id="8" name="9 Paralelogramo">
            <a:extLst>
              <a:ext uri="{FF2B5EF4-FFF2-40B4-BE49-F238E27FC236}">
                <a16:creationId xmlns:a16="http://schemas.microsoft.com/office/drawing/2014/main" id="{9F41572F-DDAC-4B5E-9279-ED2CC5AF6D31}"/>
              </a:ext>
            </a:extLst>
          </p:cNvPr>
          <p:cNvSpPr/>
          <p:nvPr/>
        </p:nvSpPr>
        <p:spPr>
          <a:xfrm>
            <a:off x="1667508" y="193553"/>
            <a:ext cx="8856984" cy="465670"/>
          </a:xfrm>
          <a:prstGeom prst="parallelogram">
            <a:avLst>
              <a:gd name="adj" fmla="val 58100"/>
            </a:avLst>
          </a:prstGeom>
          <a:solidFill>
            <a:srgbClr val="EC1D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chemeClr val="bg1"/>
                </a:solidFill>
              </a:rPr>
              <a:t>Artemisa</a:t>
            </a:r>
          </a:p>
        </p:txBody>
      </p:sp>
    </p:spTree>
    <p:extLst>
      <p:ext uri="{BB962C8B-B14F-4D97-AF65-F5344CB8AC3E}">
        <p14:creationId xmlns:p14="http://schemas.microsoft.com/office/powerpoint/2010/main" val="2247657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95DC7EF-C6CD-40FB-BF8F-2EF0FA3E04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088786"/>
              </p:ext>
            </p:extLst>
          </p:nvPr>
        </p:nvGraphicFramePr>
        <p:xfrm>
          <a:off x="385009" y="933362"/>
          <a:ext cx="11421979" cy="5697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3602">
                  <a:extLst>
                    <a:ext uri="{9D8B030D-6E8A-4147-A177-3AD203B41FA5}">
                      <a16:colId xmlns:a16="http://schemas.microsoft.com/office/drawing/2014/main" val="4266939263"/>
                    </a:ext>
                  </a:extLst>
                </a:gridCol>
                <a:gridCol w="4235114">
                  <a:extLst>
                    <a:ext uri="{9D8B030D-6E8A-4147-A177-3AD203B41FA5}">
                      <a16:colId xmlns:a16="http://schemas.microsoft.com/office/drawing/2014/main" val="1240991093"/>
                    </a:ext>
                  </a:extLst>
                </a:gridCol>
                <a:gridCol w="1684421">
                  <a:extLst>
                    <a:ext uri="{9D8B030D-6E8A-4147-A177-3AD203B41FA5}">
                      <a16:colId xmlns:a16="http://schemas.microsoft.com/office/drawing/2014/main" val="3102512805"/>
                    </a:ext>
                  </a:extLst>
                </a:gridCol>
                <a:gridCol w="3368842">
                  <a:extLst>
                    <a:ext uri="{9D8B030D-6E8A-4147-A177-3AD203B41FA5}">
                      <a16:colId xmlns:a16="http://schemas.microsoft.com/office/drawing/2014/main" val="1805202004"/>
                    </a:ext>
                  </a:extLst>
                </a:gridCol>
              </a:tblGrid>
              <a:tr h="45126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Oficina Provincial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Dirección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Teléfonos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Correos Consultas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030658"/>
                  </a:ext>
                </a:extLst>
              </a:tr>
              <a:tr h="451266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ONAT Provincial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Neptuno No. 904 e/ Soledad y Aramburu. Centro Habana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7-8762528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consultas@lha.onat.gob.cu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5073"/>
                  </a:ext>
                </a:extLst>
              </a:tr>
              <a:tr h="230560"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0536110"/>
                  </a:ext>
                </a:extLst>
              </a:tr>
              <a:tr h="45126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Oficinas Municipios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Dirección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Teléfonos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Correos Consultas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501913"/>
                  </a:ext>
                </a:extLst>
              </a:tr>
              <a:tr h="23056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Playa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41 No. 7012 e/70 y 72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7-2031941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consultas@ply.lha.onat.gob.cu</a:t>
                      </a:r>
                    </a:p>
                  </a:txBody>
                  <a:tcPr marL="9526" marR="9526" marT="952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591356"/>
                  </a:ext>
                </a:extLst>
              </a:tr>
              <a:tr h="23056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Plaza de la Revolución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17 e/ C y D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  <a:latin typeface="+mn-lt"/>
                        </a:rPr>
                        <a:t>7-8367954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consultas@plz.lha.onat.gob.cu</a:t>
                      </a:r>
                    </a:p>
                  </a:txBody>
                  <a:tcPr marL="9526" marR="9526" marT="952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088578"/>
                  </a:ext>
                </a:extLst>
              </a:tr>
              <a:tr h="23056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Centro Habana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Neptuno No. 907 e/ Soledad y Aramburu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7-8796961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consultas@chb.lha.onat.gob.cu</a:t>
                      </a:r>
                    </a:p>
                  </a:txBody>
                  <a:tcPr marL="9526" marR="9526" marT="952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843124"/>
                  </a:ext>
                </a:extLst>
              </a:tr>
              <a:tr h="45126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 Habana Vieja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Callejón Velasco No. 7 e/ Habana y Compostela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Pizarra7-8670151, ext. 104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consultas@hbv.lha.onat.gob.cu </a:t>
                      </a:r>
                    </a:p>
                  </a:txBody>
                  <a:tcPr marL="9526" marR="9526" marT="952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246708"/>
                  </a:ext>
                </a:extLst>
              </a:tr>
              <a:tr h="23056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effectLst/>
                          <a:latin typeface="+mn-lt"/>
                        </a:rPr>
                        <a:t>Regla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effectLst/>
                          <a:latin typeface="+mn-lt"/>
                        </a:rPr>
                        <a:t>Calle Martí No. 613 e/ 30 y 31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7-7976778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consultas@reg.lha.onat.gob.cu</a:t>
                      </a:r>
                    </a:p>
                  </a:txBody>
                  <a:tcPr marL="9526" marR="9526" marT="952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763315"/>
                  </a:ext>
                </a:extLst>
              </a:tr>
              <a:tr h="23056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La Habana del Este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effectLst/>
                          <a:latin typeface="+mn-lt"/>
                        </a:rPr>
                        <a:t>Calle Máximo Gómez e/ 30 y 31. Cojímar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7-7662554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consultas@hes.lha.onat.gob.cu</a:t>
                      </a:r>
                    </a:p>
                  </a:txBody>
                  <a:tcPr marL="9526" marR="9526" marT="952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573398"/>
                  </a:ext>
                </a:extLst>
              </a:tr>
              <a:tr h="23056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Guanabacoa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Corral Falso No. 149 e/ Ángeles y Corona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7-7936800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consultas@gbc.lha.onat.gob.cu</a:t>
                      </a:r>
                    </a:p>
                  </a:txBody>
                  <a:tcPr marL="9526" marR="9526" marT="952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904833"/>
                  </a:ext>
                </a:extLst>
              </a:tr>
              <a:tr h="23056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San Miguel del Padrón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Calzada de Güines e/ Matos y Noriega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7-6912023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consultas@san.lha.onat.gob.cu</a:t>
                      </a:r>
                    </a:p>
                  </a:txBody>
                  <a:tcPr marL="9526" marR="9526" marT="952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832869"/>
                  </a:ext>
                </a:extLst>
              </a:tr>
              <a:tr h="23056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Diez de Octubre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effectLst/>
                          <a:latin typeface="+mn-lt"/>
                        </a:rPr>
                        <a:t>Calle Milagros No. 507 e/ Juan Delgado y Goicuría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7-6402880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consultas@oct.lha.onat.gob.cu</a:t>
                      </a:r>
                    </a:p>
                  </a:txBody>
                  <a:tcPr marL="9524" marR="9524" marT="952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807945"/>
                  </a:ext>
                </a:extLst>
              </a:tr>
              <a:tr h="23056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Cerro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effectLst/>
                          <a:latin typeface="+mn-lt"/>
                        </a:rPr>
                        <a:t>Vía Blanca y Palatino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7-6490168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consultas@cer.lha.onat.gob.cu</a:t>
                      </a:r>
                    </a:p>
                  </a:txBody>
                  <a:tcPr marL="9524" marR="9524" marT="952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872674"/>
                  </a:ext>
                </a:extLst>
              </a:tr>
              <a:tr h="23056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effectLst/>
                          <a:latin typeface="+mn-lt"/>
                        </a:rPr>
                        <a:t>Marianao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effectLst/>
                          <a:latin typeface="+mn-lt"/>
                        </a:rPr>
                        <a:t>Ave. 49 e/ 130 y 132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7-2604586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consultas@mar.lha.onat.gob.cu</a:t>
                      </a:r>
                    </a:p>
                  </a:txBody>
                  <a:tcPr marL="9524" marR="9524" marT="952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41987"/>
                  </a:ext>
                </a:extLst>
              </a:tr>
              <a:tr h="23056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effectLst/>
                          <a:latin typeface="+mn-lt"/>
                        </a:rPr>
                        <a:t>La Lisa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effectLst/>
                          <a:latin typeface="+mn-lt"/>
                        </a:rPr>
                        <a:t>Calle 47 e/ 180 y 190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  <a:latin typeface="+mn-lt"/>
                        </a:rPr>
                        <a:t>7-2677018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consultas@lis.lha.onat.gob.cu</a:t>
                      </a:r>
                    </a:p>
                  </a:txBody>
                  <a:tcPr marL="9524" marR="9524" marT="952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41075"/>
                  </a:ext>
                </a:extLst>
              </a:tr>
              <a:tr h="23056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effectLst/>
                          <a:latin typeface="+mn-lt"/>
                        </a:rPr>
                        <a:t>Boyeros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effectLst/>
                          <a:latin typeface="+mn-lt"/>
                        </a:rPr>
                        <a:t>Calzada de Bejucal e/ 289 y Línea de Ferrocarril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  <a:latin typeface="+mn-lt"/>
                        </a:rPr>
                        <a:t>7-6451357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consultas@boy.lha.onat.gob.cu</a:t>
                      </a:r>
                    </a:p>
                  </a:txBody>
                  <a:tcPr marL="9524" marR="9524" marT="952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82985"/>
                  </a:ext>
                </a:extLst>
              </a:tr>
              <a:tr h="23056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effectLst/>
                          <a:latin typeface="+mn-lt"/>
                        </a:rPr>
                        <a:t>Arroyo Naranjo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effectLst/>
                          <a:latin typeface="+mn-lt"/>
                        </a:rPr>
                        <a:t>Calzada de Diez de Octubre e/ Arnau y Rivera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  <a:latin typeface="+mn-lt"/>
                        </a:rPr>
                        <a:t>7-6445810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consultas@arr.lha.onat.gob.cu</a:t>
                      </a:r>
                    </a:p>
                  </a:txBody>
                  <a:tcPr marL="9524" marR="9524" marT="952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185138"/>
                  </a:ext>
                </a:extLst>
              </a:tr>
              <a:tr h="23056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effectLst/>
                          <a:latin typeface="+mn-lt"/>
                        </a:rPr>
                        <a:t>Cotorro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101 </a:t>
                      </a:r>
                      <a:r>
                        <a:rPr lang="es-ES" sz="1600" u="none" strike="noStrike" dirty="0" err="1">
                          <a:effectLst/>
                          <a:latin typeface="+mn-lt"/>
                        </a:rPr>
                        <a:t>esq</a:t>
                      </a:r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 32 a la Purísima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7-6823229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consultas@cot.lha.onat.gob.cu</a:t>
                      </a:r>
                    </a:p>
                  </a:txBody>
                  <a:tcPr marL="9524" marR="9524" marT="952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913704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B087D843-3E6F-429B-B72A-ACE0955B17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81" y="25536"/>
            <a:ext cx="778505" cy="633687"/>
          </a:xfrm>
          <a:prstGeom prst="rect">
            <a:avLst/>
          </a:prstGeom>
        </p:spPr>
      </p:pic>
      <p:sp>
        <p:nvSpPr>
          <p:cNvPr id="7" name="9 Paralelogramo">
            <a:extLst>
              <a:ext uri="{FF2B5EF4-FFF2-40B4-BE49-F238E27FC236}">
                <a16:creationId xmlns:a16="http://schemas.microsoft.com/office/drawing/2014/main" id="{00635A20-31E2-42EE-BAC9-8494364F420A}"/>
              </a:ext>
            </a:extLst>
          </p:cNvPr>
          <p:cNvSpPr/>
          <p:nvPr/>
        </p:nvSpPr>
        <p:spPr>
          <a:xfrm>
            <a:off x="1667508" y="193553"/>
            <a:ext cx="8856984" cy="465670"/>
          </a:xfrm>
          <a:prstGeom prst="parallelogram">
            <a:avLst>
              <a:gd name="adj" fmla="val 58100"/>
            </a:avLst>
          </a:prstGeom>
          <a:solidFill>
            <a:srgbClr val="EC1D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chemeClr val="bg1"/>
                </a:solidFill>
              </a:rPr>
              <a:t>La Habana</a:t>
            </a:r>
          </a:p>
        </p:txBody>
      </p:sp>
    </p:spTree>
    <p:extLst>
      <p:ext uri="{BB962C8B-B14F-4D97-AF65-F5344CB8AC3E}">
        <p14:creationId xmlns:p14="http://schemas.microsoft.com/office/powerpoint/2010/main" val="3746071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2BE2A87-34C3-4A61-B5E6-B80C41CC3F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105100"/>
              </p:ext>
            </p:extLst>
          </p:nvPr>
        </p:nvGraphicFramePr>
        <p:xfrm>
          <a:off x="1019174" y="1424463"/>
          <a:ext cx="10153650" cy="40090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8560">
                  <a:extLst>
                    <a:ext uri="{9D8B030D-6E8A-4147-A177-3AD203B41FA5}">
                      <a16:colId xmlns:a16="http://schemas.microsoft.com/office/drawing/2014/main" val="330585939"/>
                    </a:ext>
                  </a:extLst>
                </a:gridCol>
                <a:gridCol w="2505870">
                  <a:extLst>
                    <a:ext uri="{9D8B030D-6E8A-4147-A177-3AD203B41FA5}">
                      <a16:colId xmlns:a16="http://schemas.microsoft.com/office/drawing/2014/main" val="2642250302"/>
                    </a:ext>
                  </a:extLst>
                </a:gridCol>
                <a:gridCol w="2809610">
                  <a:extLst>
                    <a:ext uri="{9D8B030D-6E8A-4147-A177-3AD203B41FA5}">
                      <a16:colId xmlns:a16="http://schemas.microsoft.com/office/drawing/2014/main" val="2699825172"/>
                    </a:ext>
                  </a:extLst>
                </a:gridCol>
                <a:gridCol w="2809610">
                  <a:extLst>
                    <a:ext uri="{9D8B030D-6E8A-4147-A177-3AD203B41FA5}">
                      <a16:colId xmlns:a16="http://schemas.microsoft.com/office/drawing/2014/main" val="3219246610"/>
                    </a:ext>
                  </a:extLst>
                </a:gridCol>
              </a:tblGrid>
              <a:tr h="46196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Oficina Provincial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Dirección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Teléfonos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Correos Consultas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37084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ONAT Provincial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 err="1">
                          <a:effectLst/>
                          <a:latin typeface="+mn-lt"/>
                        </a:rPr>
                        <a:t>Calle</a:t>
                      </a:r>
                      <a:r>
                        <a:rPr lang="pt-BR" sz="1600" u="none" strike="noStrike" dirty="0">
                          <a:effectLst/>
                          <a:latin typeface="+mn-lt"/>
                        </a:rPr>
                        <a:t> 54, S/N esq. 29.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47-861474 </a:t>
                      </a:r>
                      <a:r>
                        <a:rPr lang="es-ES" sz="1600" u="none" strike="noStrike" dirty="0" err="1">
                          <a:effectLst/>
                          <a:latin typeface="+mn-lt"/>
                        </a:rPr>
                        <a:t>ext</a:t>
                      </a:r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- 110 y 124.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latin typeface="+mn-lt"/>
                          <a:cs typeface="Arial" panose="020B0604020202020204" pitchFamily="34" charset="0"/>
                        </a:rPr>
                        <a:t>consultas@may.onat.gob.cu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7830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888606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Oficinas Municipios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Dirección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Teléfonos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Correos Consultas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8357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Bejucal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15 No A-14, e/ 2 y A.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47-681754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consultas@bej.onat.gob.cu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4790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San José de las Lajas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114 E/ 47 y 53.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47-867521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consultas@sjl.onat.gob.cu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5975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Jaruco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Ave.25 No.2815, e/ 28 y 30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47-873991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consultas@jar.onat.gob.cu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3422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Santa Cruz del Norte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4 esq. 15 No. 1314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47-294473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consultas@scn.onat.gob.cu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8236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Madruga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Ave 29. No 2601 e/ 28 y 26.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47-815508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consultas@mad.onat.gob.cu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7455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Nueva Paz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Ave 25. No 1204 e/ 12 y 14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47-544504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consultas@npaz.onat.gob.cu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6433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San Nicolás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Ave 55 No.3016 E/ 30 y 32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47-562107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consultas@snb.onat.gob.cu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2731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Güines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Ave 91 No.7622 e/ 76 y 78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47-523476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consultas@gne.onat.gob.cu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3067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Melena del Sur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28 No. 4113 e/ 41 y 42.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47-505098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consultas@mele.onat.gob.cu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604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Batabanó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64 No. 6530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47-588280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consultas@bat.onat.gob.cu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84252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Quivicán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  <a:latin typeface="+mn-lt"/>
                        </a:rPr>
                        <a:t>Ave 23 S/N E/ 24 y 26.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47-425917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consultas@qui.onat.gob.cu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674474"/>
                  </a:ext>
                </a:extLst>
              </a:tr>
            </a:tbl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BE216899-419D-4B72-9706-2723D10940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81" y="25536"/>
            <a:ext cx="778505" cy="633687"/>
          </a:xfrm>
          <a:prstGeom prst="rect">
            <a:avLst/>
          </a:prstGeom>
        </p:spPr>
      </p:pic>
      <p:sp>
        <p:nvSpPr>
          <p:cNvPr id="8" name="9 Paralelogramo">
            <a:extLst>
              <a:ext uri="{FF2B5EF4-FFF2-40B4-BE49-F238E27FC236}">
                <a16:creationId xmlns:a16="http://schemas.microsoft.com/office/drawing/2014/main" id="{600E1CFE-8EBC-420C-AA5D-925644433C69}"/>
              </a:ext>
            </a:extLst>
          </p:cNvPr>
          <p:cNvSpPr/>
          <p:nvPr/>
        </p:nvSpPr>
        <p:spPr>
          <a:xfrm>
            <a:off x="1667508" y="193553"/>
            <a:ext cx="8856984" cy="465670"/>
          </a:xfrm>
          <a:prstGeom prst="parallelogram">
            <a:avLst>
              <a:gd name="adj" fmla="val 58100"/>
            </a:avLst>
          </a:prstGeom>
          <a:solidFill>
            <a:srgbClr val="EC1D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chemeClr val="bg1"/>
                </a:solidFill>
              </a:rPr>
              <a:t>Mayabeque</a:t>
            </a:r>
          </a:p>
        </p:txBody>
      </p:sp>
    </p:spTree>
    <p:extLst>
      <p:ext uri="{BB962C8B-B14F-4D97-AF65-F5344CB8AC3E}">
        <p14:creationId xmlns:p14="http://schemas.microsoft.com/office/powerpoint/2010/main" val="158459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E62F2D8-EF7D-4AB6-BD28-80C072F01D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52065"/>
              </p:ext>
            </p:extLst>
          </p:nvPr>
        </p:nvGraphicFramePr>
        <p:xfrm>
          <a:off x="323284" y="1071012"/>
          <a:ext cx="11545430" cy="5227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5452">
                  <a:extLst>
                    <a:ext uri="{9D8B030D-6E8A-4147-A177-3AD203B41FA5}">
                      <a16:colId xmlns:a16="http://schemas.microsoft.com/office/drawing/2014/main" val="3312409850"/>
                    </a:ext>
                  </a:extLst>
                </a:gridCol>
                <a:gridCol w="4624444">
                  <a:extLst>
                    <a:ext uri="{9D8B030D-6E8A-4147-A177-3AD203B41FA5}">
                      <a16:colId xmlns:a16="http://schemas.microsoft.com/office/drawing/2014/main" val="3736189886"/>
                    </a:ext>
                  </a:extLst>
                </a:gridCol>
                <a:gridCol w="2114072">
                  <a:extLst>
                    <a:ext uri="{9D8B030D-6E8A-4147-A177-3AD203B41FA5}">
                      <a16:colId xmlns:a16="http://schemas.microsoft.com/office/drawing/2014/main" val="705753369"/>
                    </a:ext>
                  </a:extLst>
                </a:gridCol>
                <a:gridCol w="2941462">
                  <a:extLst>
                    <a:ext uri="{9D8B030D-6E8A-4147-A177-3AD203B41FA5}">
                      <a16:colId xmlns:a16="http://schemas.microsoft.com/office/drawing/2014/main" val="3964203760"/>
                    </a:ext>
                  </a:extLst>
                </a:gridCol>
              </a:tblGrid>
              <a:tr h="43243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Oficina Provincial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Dirección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Teléfonos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Correos Consultas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667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ONAT Provincial</a:t>
                      </a: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Ayuntamiento e/ Medio y Milanés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45-245093 </a:t>
                      </a:r>
                      <a:r>
                        <a:rPr lang="es-ES" sz="1600" u="none" strike="noStrike" dirty="0" err="1">
                          <a:effectLst/>
                          <a:latin typeface="+mn-lt"/>
                        </a:rPr>
                        <a:t>ext</a:t>
                      </a:r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 141  </a:t>
                      </a:r>
                    </a:p>
                    <a:p>
                      <a:pPr algn="l" fontAlgn="t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    45-284797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latin typeface="+mn-lt"/>
                          <a:cs typeface="Arial" panose="020B0604020202020204" pitchFamily="34" charset="0"/>
                        </a:rPr>
                        <a:t>consultas@mtz.onat.gob.cu</a:t>
                      </a: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911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7831835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734731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Oficinas Municipios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Dirección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Teléfonos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Correos Consultas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5120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Matanzas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Magdalena e/ Contreras y Milanés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45-294575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consultas@mtz01.mtz.onat.gob.cu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7348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Cárdenas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Céspedes 565 e/ Calzada y Coronel Verdugo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45-523262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consultas@carde.mtz.onat.gob.cu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0361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Marti 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Maceo 215 e/ Julio A. Mella y Frank País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45-569393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consultas@marti.mtz.onat.gob.cu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1762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Colón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Ricardo Trujillo 49 e/ Colon y Máximo Gómez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45-316126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consultas@colon.mtz.onat.gob.cu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518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Perico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 err="1">
                          <a:effectLst/>
                          <a:latin typeface="+mn-lt"/>
                        </a:rPr>
                        <a:t>Sotolongo</a:t>
                      </a:r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 17 e/ Maceo y Julián Domínguez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45-377447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consultas@peri.mtz.onat.gob.cu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5535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Jovellanos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15 No 1420 e/ 14 y 16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45-812325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consultas@jove.mtz.onat.gob.cu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0254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Pedro Betancourt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27 No 2202 e/ 27 y 24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45-898130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consultas@pbeta.mtz.onat.gob.cu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8615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Limonar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Máximo Gómez No 93A e/ 24 de Febrero y General Betancourt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45-235207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consultas@limo.mtz.onat.gob.cu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3100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Unión Reyes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Jorge Perret No 27  e/ Independencia y José Martí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45-412681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consultas@urey.mtz.onat.gob.cu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4994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Ciénaga Zapata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Entronque de Playa Larga 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45-987213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consultas@czapa.mtz.onat.gob.cu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8700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Jaguey Grande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Calle 62 No 1302 e/ 13 y 15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45-913176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consultas@jgran.mtz.onat.gob.cu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5624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Calimete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Indepencia No 31 e/ Campo y Calle 4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45-375327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consultas@cali.mtz.onat.gob.cu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03666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Los Arabos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9na No 6 e/ calle B y Carlos  Manuel Céspedes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45-379134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consultas@ara.mtz.onat.gob.cu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350228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8F1C97E4-F2B6-4619-88CD-4EEB05093B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81" y="25536"/>
            <a:ext cx="778505" cy="633687"/>
          </a:xfrm>
          <a:prstGeom prst="rect">
            <a:avLst/>
          </a:prstGeom>
        </p:spPr>
      </p:pic>
      <p:sp>
        <p:nvSpPr>
          <p:cNvPr id="7" name="9 Paralelogramo">
            <a:extLst>
              <a:ext uri="{FF2B5EF4-FFF2-40B4-BE49-F238E27FC236}">
                <a16:creationId xmlns:a16="http://schemas.microsoft.com/office/drawing/2014/main" id="{C8736410-D587-447A-9255-5D7AB47EFB3F}"/>
              </a:ext>
            </a:extLst>
          </p:cNvPr>
          <p:cNvSpPr/>
          <p:nvPr/>
        </p:nvSpPr>
        <p:spPr>
          <a:xfrm>
            <a:off x="1667508" y="193552"/>
            <a:ext cx="8856984" cy="465671"/>
          </a:xfrm>
          <a:prstGeom prst="parallelogram">
            <a:avLst>
              <a:gd name="adj" fmla="val 58100"/>
            </a:avLst>
          </a:prstGeom>
          <a:solidFill>
            <a:srgbClr val="EC1D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chemeClr val="bg1"/>
                </a:solidFill>
              </a:rPr>
              <a:t>Matanzas</a:t>
            </a:r>
          </a:p>
        </p:txBody>
      </p:sp>
    </p:spTree>
    <p:extLst>
      <p:ext uri="{BB962C8B-B14F-4D97-AF65-F5344CB8AC3E}">
        <p14:creationId xmlns:p14="http://schemas.microsoft.com/office/powerpoint/2010/main" val="3310875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FAB8EC0-CB33-41A8-8D75-9AE698AD3E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375488"/>
              </p:ext>
            </p:extLst>
          </p:nvPr>
        </p:nvGraphicFramePr>
        <p:xfrm>
          <a:off x="592076" y="1061804"/>
          <a:ext cx="11309685" cy="5152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1133">
                  <a:extLst>
                    <a:ext uri="{9D8B030D-6E8A-4147-A177-3AD203B41FA5}">
                      <a16:colId xmlns:a16="http://schemas.microsoft.com/office/drawing/2014/main" val="2905966644"/>
                    </a:ext>
                  </a:extLst>
                </a:gridCol>
                <a:gridCol w="3972410">
                  <a:extLst>
                    <a:ext uri="{9D8B030D-6E8A-4147-A177-3AD203B41FA5}">
                      <a16:colId xmlns:a16="http://schemas.microsoft.com/office/drawing/2014/main" val="3934054988"/>
                    </a:ext>
                  </a:extLst>
                </a:gridCol>
                <a:gridCol w="1916104">
                  <a:extLst>
                    <a:ext uri="{9D8B030D-6E8A-4147-A177-3AD203B41FA5}">
                      <a16:colId xmlns:a16="http://schemas.microsoft.com/office/drawing/2014/main" val="3541579619"/>
                    </a:ext>
                  </a:extLst>
                </a:gridCol>
                <a:gridCol w="3100038">
                  <a:extLst>
                    <a:ext uri="{9D8B030D-6E8A-4147-A177-3AD203B41FA5}">
                      <a16:colId xmlns:a16="http://schemas.microsoft.com/office/drawing/2014/main" val="1835734315"/>
                    </a:ext>
                  </a:extLst>
                </a:gridCol>
              </a:tblGrid>
              <a:tr h="4408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Oficina Provincial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Dirección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Teléfonos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Correos Consultas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819812"/>
                  </a:ext>
                </a:extLst>
              </a:tr>
              <a:tr h="26286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ONAT Provincial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 Calle Cuba 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#112 Santa Clara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42-229634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/>
                        <a:t>consultas@vcl.onat.gob.cu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082384"/>
                  </a:ext>
                </a:extLst>
              </a:tr>
              <a:tr h="262860"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0938626"/>
                  </a:ext>
                </a:extLst>
              </a:tr>
              <a:tr h="26286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Oficinas Municipios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Dirección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Teléfonos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Correos Consultas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560995"/>
                  </a:ext>
                </a:extLst>
              </a:tr>
              <a:tr h="26286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Corralillo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Rafael Izquierdo 3B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42-686648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consultas@corra.vcl.onat.gob.cu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997417"/>
                  </a:ext>
                </a:extLst>
              </a:tr>
              <a:tr h="26286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Quemado de Güines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Primera Ave Sur e/ Central Oeste y 2da Oeste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42-697573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consultas@quema.vcl.onat.gob.cu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09167"/>
                  </a:ext>
                </a:extLst>
              </a:tr>
              <a:tr h="26286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Sagua la Grande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Carmen Rivalta no117 e/ Plácido y </a:t>
                      </a:r>
                      <a:r>
                        <a:rPr lang="es-ES" sz="1600" u="none" strike="noStrike" dirty="0" err="1">
                          <a:effectLst/>
                          <a:latin typeface="+mn-lt"/>
                        </a:rPr>
                        <a:t>Gral</a:t>
                      </a:r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 Lee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42-664215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consultas@sagua.vcl.onat.gob.cu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083363"/>
                  </a:ext>
                </a:extLst>
              </a:tr>
              <a:tr h="26286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Encrucijada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Martí no7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42-892426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consultas@encru.vcl.onat.gob.cu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352284"/>
                  </a:ext>
                </a:extLst>
              </a:tr>
              <a:tr h="515839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Camajuani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General Naya  No18 e/Martí y Camilo Cienfuegos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42-481932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consultas@camaj.vcl.onat.gob.cu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801837"/>
                  </a:ext>
                </a:extLst>
              </a:tr>
              <a:tr h="26286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Caibarién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16 no717 e/ 7 y 9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42-351525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consultas@caiba.vcl.onat.gob.cu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091866"/>
                  </a:ext>
                </a:extLst>
              </a:tr>
              <a:tr h="26286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Remedios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León </a:t>
                      </a:r>
                      <a:r>
                        <a:rPr lang="es-ES" sz="1600" u="none" strike="noStrike" dirty="0" err="1">
                          <a:effectLst/>
                          <a:latin typeface="+mn-lt"/>
                        </a:rPr>
                        <a:t>Alverna</a:t>
                      </a:r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 No2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42-395518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consultas@remed.vcl.onat.gob.cu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405155"/>
                  </a:ext>
                </a:extLst>
              </a:tr>
              <a:tr h="26286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Placetas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2da Sur e/ Paseo Martí y 1 era Oeste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42-884374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consultas@place.vcl.onat.gob.cu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588643"/>
                  </a:ext>
                </a:extLst>
              </a:tr>
              <a:tr h="26286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Santa Clara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Bonifacio Mtnez e/ Nazareno y Sindico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42-203810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consultas@stcla.vcl.onat.gob.cu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461343"/>
                  </a:ext>
                </a:extLst>
              </a:tr>
              <a:tr h="26286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Cifuentes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Emulio Nuñez No3 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42-694209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consultas@cifue.vcl.onat.gob.cu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663177"/>
                  </a:ext>
                </a:extLst>
              </a:tr>
              <a:tr h="26286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Santo Domingo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Fructuoso Rodriguez esquina Parque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42-402729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consultas@stdom.vcl.onat.gob.cu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463127"/>
                  </a:ext>
                </a:extLst>
              </a:tr>
              <a:tr h="515839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Ranchuelo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Ramiro Lavandero No6 E/ Juan B Contreras y Camilo Cienfuegos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42-451050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consultas@ranch.vcl.onat.gob.cu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398607"/>
                  </a:ext>
                </a:extLst>
              </a:tr>
              <a:tr h="26286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Manicaragua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Juan Bruno Zayas Sur no 67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42-491503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consultas@manic.vcl.onat.gob.cu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817132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3A676DB2-607F-4550-B171-6F6A31F290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81" y="25536"/>
            <a:ext cx="778505" cy="633687"/>
          </a:xfrm>
          <a:prstGeom prst="rect">
            <a:avLst/>
          </a:prstGeom>
        </p:spPr>
      </p:pic>
      <p:sp>
        <p:nvSpPr>
          <p:cNvPr id="7" name="9 Paralelogramo">
            <a:extLst>
              <a:ext uri="{FF2B5EF4-FFF2-40B4-BE49-F238E27FC236}">
                <a16:creationId xmlns:a16="http://schemas.microsoft.com/office/drawing/2014/main" id="{5CCF722E-9E9A-4993-923D-56E32967017B}"/>
              </a:ext>
            </a:extLst>
          </p:cNvPr>
          <p:cNvSpPr/>
          <p:nvPr/>
        </p:nvSpPr>
        <p:spPr>
          <a:xfrm>
            <a:off x="1667508" y="193553"/>
            <a:ext cx="8856984" cy="465670"/>
          </a:xfrm>
          <a:prstGeom prst="parallelogram">
            <a:avLst>
              <a:gd name="adj" fmla="val 58100"/>
            </a:avLst>
          </a:prstGeom>
          <a:solidFill>
            <a:srgbClr val="EC1D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chemeClr val="bg1"/>
                </a:solidFill>
              </a:rPr>
              <a:t>Villa Clara</a:t>
            </a:r>
          </a:p>
        </p:txBody>
      </p:sp>
    </p:spTree>
    <p:extLst>
      <p:ext uri="{BB962C8B-B14F-4D97-AF65-F5344CB8AC3E}">
        <p14:creationId xmlns:p14="http://schemas.microsoft.com/office/powerpoint/2010/main" val="4047246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089203E-540A-48A2-994F-EE270A2488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856767"/>
              </p:ext>
            </p:extLst>
          </p:nvPr>
        </p:nvGraphicFramePr>
        <p:xfrm>
          <a:off x="483518" y="1308131"/>
          <a:ext cx="11224963" cy="45776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3457">
                  <a:extLst>
                    <a:ext uri="{9D8B030D-6E8A-4147-A177-3AD203B41FA5}">
                      <a16:colId xmlns:a16="http://schemas.microsoft.com/office/drawing/2014/main" val="1843937741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1547640700"/>
                    </a:ext>
                  </a:extLst>
                </a:gridCol>
                <a:gridCol w="1697705">
                  <a:extLst>
                    <a:ext uri="{9D8B030D-6E8A-4147-A177-3AD203B41FA5}">
                      <a16:colId xmlns:a16="http://schemas.microsoft.com/office/drawing/2014/main" val="341323851"/>
                    </a:ext>
                  </a:extLst>
                </a:gridCol>
                <a:gridCol w="2743201">
                  <a:extLst>
                    <a:ext uri="{9D8B030D-6E8A-4147-A177-3AD203B41FA5}">
                      <a16:colId xmlns:a16="http://schemas.microsoft.com/office/drawing/2014/main" val="4205765898"/>
                    </a:ext>
                  </a:extLst>
                </a:gridCol>
              </a:tblGrid>
              <a:tr h="2989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Oficina Provincial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Dirección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Teléfonos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Correos Consultas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070943"/>
                  </a:ext>
                </a:extLst>
              </a:tr>
              <a:tr h="2989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ONAT Provincial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33 entre 50 y 52, No. 5009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43-517361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consultas@cfg.onat.gob.cu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047330"/>
                  </a:ext>
                </a:extLst>
              </a:tr>
              <a:tr h="298907"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38576"/>
                  </a:ext>
                </a:extLst>
              </a:tr>
              <a:tr h="2989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Oficinas Municipios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Dirección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Teléfonos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Correos Consultas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256055"/>
                  </a:ext>
                </a:extLst>
              </a:tr>
              <a:tr h="298907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Aguada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Martí No. 108 entre Flor </a:t>
                      </a:r>
                      <a:r>
                        <a:rPr lang="es-ES" sz="1600" u="none" strike="noStrike" dirty="0" err="1">
                          <a:effectLst/>
                          <a:latin typeface="+mn-lt"/>
                        </a:rPr>
                        <a:t>Crombet</a:t>
                      </a:r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 y Cisneros.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43-562554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consultas@agu.cfg.onat.gob.cu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812465"/>
                  </a:ext>
                </a:extLst>
              </a:tr>
              <a:tr h="298907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Rodas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Máximo Gómez No. 34 entre Céspedes y Aulet.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43-543387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consultas@rod.cfg.onat.gob.cu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680302"/>
                  </a:ext>
                </a:extLst>
              </a:tr>
              <a:tr h="586576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Palmira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Camilo Cienfuegos No. 90 entre Maceo y San Agustín.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43-544957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consultas@pal.cfg.onat.gob.cu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616747"/>
                  </a:ext>
                </a:extLst>
              </a:tr>
              <a:tr h="426651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Lajas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Dr. Machín Interior No. 86 entre </a:t>
                      </a:r>
                      <a:r>
                        <a:rPr lang="es-ES" sz="1600" u="none" strike="noStrike" dirty="0" err="1">
                          <a:effectLst/>
                          <a:latin typeface="+mn-lt"/>
                        </a:rPr>
                        <a:t>Goitizolo</a:t>
                      </a:r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 y Martí.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43-579266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consultas@lajas.cfg.onat.gob.cu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007782"/>
                  </a:ext>
                </a:extLst>
              </a:tr>
              <a:tr h="586576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Cruces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Calle Jose Luis </a:t>
                      </a:r>
                      <a:r>
                        <a:rPr lang="es-ES" sz="1600" u="none" strike="noStrike" dirty="0" err="1">
                          <a:effectLst/>
                          <a:latin typeface="+mn-lt"/>
                        </a:rPr>
                        <a:t>Robau</a:t>
                      </a:r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 No. 3 entre Paseo de Gómez y Agramonte.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43-573390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consultas@cru.cfg.onat.gob.cu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071354"/>
                  </a:ext>
                </a:extLst>
              </a:tr>
              <a:tr h="586576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Cumanayagua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Calle Napoleón Diego No. 10 entre Seibabo y Antonio Machado.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43-493303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consultas@cum.cfg.onat.gob.cu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435206"/>
                  </a:ext>
                </a:extLst>
              </a:tr>
              <a:tr h="298907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Cienfuegos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Ave. 60 entre 33 y 35, No. 3308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43-515260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consultas@cfgos.cfg.onat.gob.cu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50427"/>
                  </a:ext>
                </a:extLst>
              </a:tr>
              <a:tr h="298907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Abreus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Ave. Libertad No.234 B entre Máximo Gómez y H.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43-284922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consultas@abr.cfg.onat.gob.cu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523400"/>
                  </a:ext>
                </a:extLst>
              </a:tr>
            </a:tbl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18341A8B-0344-491A-8F00-F9B27B9EF6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81" y="25536"/>
            <a:ext cx="778505" cy="633687"/>
          </a:xfrm>
          <a:prstGeom prst="rect">
            <a:avLst/>
          </a:prstGeom>
        </p:spPr>
      </p:pic>
      <p:sp>
        <p:nvSpPr>
          <p:cNvPr id="8" name="9 Paralelogramo">
            <a:extLst>
              <a:ext uri="{FF2B5EF4-FFF2-40B4-BE49-F238E27FC236}">
                <a16:creationId xmlns:a16="http://schemas.microsoft.com/office/drawing/2014/main" id="{2FB9BAA9-00BA-4C99-871B-9628D5E1377D}"/>
              </a:ext>
            </a:extLst>
          </p:cNvPr>
          <p:cNvSpPr/>
          <p:nvPr/>
        </p:nvSpPr>
        <p:spPr>
          <a:xfrm>
            <a:off x="1667508" y="193553"/>
            <a:ext cx="8856984" cy="465670"/>
          </a:xfrm>
          <a:prstGeom prst="parallelogram">
            <a:avLst>
              <a:gd name="adj" fmla="val 58100"/>
            </a:avLst>
          </a:prstGeom>
          <a:solidFill>
            <a:srgbClr val="EC1D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chemeClr val="bg1"/>
                </a:solidFill>
              </a:rPr>
              <a:t>Cienfuegos</a:t>
            </a:r>
          </a:p>
        </p:txBody>
      </p:sp>
    </p:spTree>
    <p:extLst>
      <p:ext uri="{BB962C8B-B14F-4D97-AF65-F5344CB8AC3E}">
        <p14:creationId xmlns:p14="http://schemas.microsoft.com/office/powerpoint/2010/main" val="2809783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BEC340F-B387-468F-9D6B-1135246DDA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579514"/>
              </p:ext>
            </p:extLst>
          </p:nvPr>
        </p:nvGraphicFramePr>
        <p:xfrm>
          <a:off x="719085" y="1259109"/>
          <a:ext cx="10984650" cy="45557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9221">
                  <a:extLst>
                    <a:ext uri="{9D8B030D-6E8A-4147-A177-3AD203B41FA5}">
                      <a16:colId xmlns:a16="http://schemas.microsoft.com/office/drawing/2014/main" val="888048212"/>
                    </a:ext>
                  </a:extLst>
                </a:gridCol>
                <a:gridCol w="3186673">
                  <a:extLst>
                    <a:ext uri="{9D8B030D-6E8A-4147-A177-3AD203B41FA5}">
                      <a16:colId xmlns:a16="http://schemas.microsoft.com/office/drawing/2014/main" val="2759724631"/>
                    </a:ext>
                  </a:extLst>
                </a:gridCol>
                <a:gridCol w="1922307">
                  <a:extLst>
                    <a:ext uri="{9D8B030D-6E8A-4147-A177-3AD203B41FA5}">
                      <a16:colId xmlns:a16="http://schemas.microsoft.com/office/drawing/2014/main" val="4082531916"/>
                    </a:ext>
                  </a:extLst>
                </a:gridCol>
                <a:gridCol w="2876449">
                  <a:extLst>
                    <a:ext uri="{9D8B030D-6E8A-4147-A177-3AD203B41FA5}">
                      <a16:colId xmlns:a16="http://schemas.microsoft.com/office/drawing/2014/main" val="2377613863"/>
                    </a:ext>
                  </a:extLst>
                </a:gridCol>
              </a:tblGrid>
              <a:tr h="33425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Oficina Provincial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Dirección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Teléfonos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Correos Consultas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229213"/>
                  </a:ext>
                </a:extLst>
              </a:tr>
              <a:tr h="386319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ONAT Provincial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Martí  No. 62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41-329534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consultas@ssp.onat.gob.cu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925895"/>
                  </a:ext>
                </a:extLst>
              </a:tr>
              <a:tr h="386319"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3121048"/>
                  </a:ext>
                </a:extLst>
              </a:tr>
              <a:tr h="35831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Oficinas Municipios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Dirección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Teléfonos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Correos Consultas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240460"/>
                  </a:ext>
                </a:extLst>
              </a:tr>
              <a:tr h="386319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Yaguajay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Camilo Cienfuegos No.5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41-552390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consultas@ss01.ssp.onat.gob.cu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999249"/>
                  </a:ext>
                </a:extLst>
              </a:tr>
              <a:tr h="386319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Jatibonico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Maceo No. 98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41-884667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consultas@ss02.ssp.onat.gob.cu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79078"/>
                  </a:ext>
                </a:extLst>
              </a:tr>
              <a:tr h="386319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 err="1">
                          <a:effectLst/>
                          <a:latin typeface="+mn-lt"/>
                        </a:rPr>
                        <a:t>Taguasco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latin typeface="+mn-lt"/>
                        </a:rPr>
                        <a:t>José A. </a:t>
                      </a:r>
                      <a:r>
                        <a:rPr lang="pt-BR" sz="1600" u="none" strike="noStrike" dirty="0" err="1">
                          <a:effectLst/>
                          <a:latin typeface="+mn-lt"/>
                        </a:rPr>
                        <a:t>Echevarría</a:t>
                      </a:r>
                      <a:r>
                        <a:rPr lang="pt-BR" sz="1600" u="none" strike="noStrike" dirty="0">
                          <a:effectLst/>
                          <a:latin typeface="+mn-lt"/>
                        </a:rPr>
                        <a:t> No. 40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41-845535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consultas@ss03.ssp.onat.gob.cu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941957"/>
                  </a:ext>
                </a:extLst>
              </a:tr>
              <a:tr h="386319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Cabaiguán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Avenida Libertad No. 51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41-662358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consultas@ss04.ssp.onat.gob.cu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55481"/>
                  </a:ext>
                </a:extLst>
              </a:tr>
              <a:tr h="386319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Fomento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Céspedes No.128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41-462408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consultas@ss05.ssp.onat.gob.cu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02839"/>
                  </a:ext>
                </a:extLst>
              </a:tr>
              <a:tr h="386319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Trinidad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effectLst/>
                          <a:latin typeface="+mn-lt"/>
                        </a:rPr>
                        <a:t>Manuel Fajardo No. 71.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41-992412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consultas@ss06.ssp.onat.gob.cu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593727"/>
                  </a:ext>
                </a:extLst>
              </a:tr>
              <a:tr h="386319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Sancti Spíritus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Rafael Ríoentero N0.172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41-328845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consultas@ss07.ssp.onat.gob.cu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574135"/>
                  </a:ext>
                </a:extLst>
              </a:tr>
              <a:tr h="386319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La Sierpe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Calle 17. S/N e/ Avenida 10 y 15 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41-434332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consultas@ss08.ssp.onat.gob.cu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159418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25A9B2A1-A9FC-48E4-AC16-0DC9FB7F35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81" y="25536"/>
            <a:ext cx="778505" cy="633687"/>
          </a:xfrm>
          <a:prstGeom prst="rect">
            <a:avLst/>
          </a:prstGeom>
        </p:spPr>
      </p:pic>
      <p:sp>
        <p:nvSpPr>
          <p:cNvPr id="7" name="9 Paralelogramo">
            <a:extLst>
              <a:ext uri="{FF2B5EF4-FFF2-40B4-BE49-F238E27FC236}">
                <a16:creationId xmlns:a16="http://schemas.microsoft.com/office/drawing/2014/main" id="{09CFBC0F-BF3C-4234-9A0A-9D74298768B1}"/>
              </a:ext>
            </a:extLst>
          </p:cNvPr>
          <p:cNvSpPr/>
          <p:nvPr/>
        </p:nvSpPr>
        <p:spPr>
          <a:xfrm>
            <a:off x="1667508" y="193553"/>
            <a:ext cx="8856984" cy="558922"/>
          </a:xfrm>
          <a:prstGeom prst="parallelogram">
            <a:avLst>
              <a:gd name="adj" fmla="val 58100"/>
            </a:avLst>
          </a:prstGeom>
          <a:solidFill>
            <a:srgbClr val="EC1D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chemeClr val="bg1"/>
                </a:solidFill>
              </a:rPr>
              <a:t>Sancti Spíritus</a:t>
            </a:r>
          </a:p>
        </p:txBody>
      </p:sp>
    </p:spTree>
    <p:extLst>
      <p:ext uri="{BB962C8B-B14F-4D97-AF65-F5344CB8AC3E}">
        <p14:creationId xmlns:p14="http://schemas.microsoft.com/office/powerpoint/2010/main" val="1548790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4473</Words>
  <Application>Microsoft Office PowerPoint</Application>
  <PresentationFormat>Panorámica</PresentationFormat>
  <Paragraphs>881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Administrador</dc:creator>
  <cp:lastModifiedBy>Administrador</cp:lastModifiedBy>
  <cp:revision>60</cp:revision>
  <dcterms:created xsi:type="dcterms:W3CDTF">2020-03-24T13:31:50Z</dcterms:created>
  <dcterms:modified xsi:type="dcterms:W3CDTF">2020-03-24T16:58:37Z</dcterms:modified>
</cp:coreProperties>
</file>