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sldIdLst>
    <p:sldId id="265" r:id="rId2"/>
    <p:sldId id="257" r:id="rId3"/>
    <p:sldId id="256" r:id="rId4"/>
    <p:sldId id="258" r:id="rId5"/>
    <p:sldId id="260" r:id="rId6"/>
    <p:sldId id="259" r:id="rId7"/>
    <p:sldId id="261" r:id="rId8"/>
    <p:sldId id="262" r:id="rId9"/>
    <p:sldId id="263"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68AE0019-2C8B-42EF-A5D8-E8213D57C9AF}">
          <p14:sldIdLst>
            <p14:sldId id="265"/>
            <p14:sldId id="257"/>
            <p14:sldId id="256"/>
            <p14:sldId id="258"/>
            <p14:sldId id="260"/>
            <p14:sldId id="259"/>
            <p14:sldId id="261"/>
            <p14:sldId id="262"/>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416740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672632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94763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175543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479133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1321107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4558548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86713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326349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8287427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27638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78322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99747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4055053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240284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764DE79-268F-4C1A-8933-263129D2AF90}" type="datetimeFigureOut">
              <a:rPr lang="en-US" smtClean="0"/>
              <a:t>1/13/2020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8F63A3B-78C7-47BE-AE5E-E10140E04643}" type="slidenum">
              <a:rPr lang="en-US" smtClean="0"/>
              <a:t>‹Nº›</a:t>
            </a:fld>
            <a:endParaRPr lang="en-US" dirty="0"/>
          </a:p>
        </p:txBody>
      </p:sp>
    </p:spTree>
    <p:extLst>
      <p:ext uri="{BB962C8B-B14F-4D97-AF65-F5344CB8AC3E}">
        <p14:creationId xmlns:p14="http://schemas.microsoft.com/office/powerpoint/2010/main" val="1891125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764DE79-268F-4C1A-8933-263129D2AF90}" type="datetimeFigureOut">
              <a:rPr lang="en-US" smtClean="0"/>
              <a:t>1/13/2020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8F63A3B-78C7-47BE-AE5E-E10140E04643}" type="slidenum">
              <a:rPr lang="en-US" smtClean="0"/>
              <a:t>‹Nº›</a:t>
            </a:fld>
            <a:endParaRPr lang="en-US" dirty="0"/>
          </a:p>
        </p:txBody>
      </p:sp>
    </p:spTree>
    <p:extLst>
      <p:ext uri="{BB962C8B-B14F-4D97-AF65-F5344CB8AC3E}">
        <p14:creationId xmlns:p14="http://schemas.microsoft.com/office/powerpoint/2010/main" val="35104113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0824" y="-321972"/>
            <a:ext cx="2738906" cy="2664245"/>
          </a:xfrm>
          <a:prstGeom prst="rect">
            <a:avLst/>
          </a:prstGeom>
        </p:spPr>
      </p:pic>
      <p:sp>
        <p:nvSpPr>
          <p:cNvPr id="5" name="Rectángulo 4"/>
          <p:cNvSpPr/>
          <p:nvPr/>
        </p:nvSpPr>
        <p:spPr>
          <a:xfrm>
            <a:off x="1310302" y="2691681"/>
            <a:ext cx="10744323" cy="1200329"/>
          </a:xfrm>
          <a:prstGeom prst="rect">
            <a:avLst/>
          </a:prstGeom>
        </p:spPr>
        <p:txBody>
          <a:bodyPr wrap="square">
            <a:spAutoFit/>
          </a:bodyPr>
          <a:lstStyle/>
          <a:p>
            <a:pPr algn="ctr"/>
            <a:r>
              <a:rPr lang="es-ES" b="1" dirty="0" smtClean="0">
                <a:solidFill>
                  <a:srgbClr val="000000"/>
                </a:solidFill>
                <a:latin typeface="Arial Black" panose="020B0A04020102020204" pitchFamily="34" charset="0"/>
              </a:rPr>
              <a:t> </a:t>
            </a:r>
            <a:r>
              <a:rPr lang="es-ES" sz="3600" b="1" dirty="0" smtClean="0">
                <a:latin typeface="Arial Black" panose="020B0A04020102020204" pitchFamily="34" charset="0"/>
              </a:rPr>
              <a:t>TEMA</a:t>
            </a:r>
            <a:r>
              <a:rPr lang="es-MX" sz="3600" dirty="0" smtClean="0"/>
              <a:t>:  </a:t>
            </a:r>
            <a:r>
              <a:rPr lang="es-ES" sz="3600" b="1" dirty="0" smtClean="0">
                <a:solidFill>
                  <a:srgbClr val="000000"/>
                </a:solidFill>
                <a:latin typeface="Arial Black" panose="020B0A04020102020204" pitchFamily="34" charset="0"/>
              </a:rPr>
              <a:t>PROCEDIMIENTOS PARA LA  COTIZACIÓN.</a:t>
            </a:r>
            <a:endParaRPr lang="es-ES" sz="3600" b="1" dirty="0">
              <a:solidFill>
                <a:srgbClr val="000000"/>
              </a:solidFill>
              <a:latin typeface="Arial Black" panose="020B0A04020102020204" pitchFamily="34" charset="0"/>
            </a:endParaRPr>
          </a:p>
        </p:txBody>
      </p:sp>
      <p:sp>
        <p:nvSpPr>
          <p:cNvPr id="8" name="Rectángulo 7"/>
          <p:cNvSpPr/>
          <p:nvPr/>
        </p:nvSpPr>
        <p:spPr>
          <a:xfrm>
            <a:off x="6420901" y="5771971"/>
            <a:ext cx="5861251" cy="923330"/>
          </a:xfrm>
          <a:prstGeom prst="rect">
            <a:avLst/>
          </a:prstGeom>
        </p:spPr>
        <p:txBody>
          <a:bodyPr wrap="square">
            <a:spAutoFit/>
          </a:bodyPr>
          <a:lstStyle/>
          <a:p>
            <a:r>
              <a:rPr lang="es-ES" b="1" dirty="0" smtClean="0">
                <a:latin typeface="Arial" panose="020B0604020202020204" pitchFamily="34" charset="0"/>
                <a:cs typeface="Arial" panose="020B0604020202020204" pitchFamily="34" charset="0"/>
              </a:rPr>
              <a:t>Responsable: </a:t>
            </a:r>
          </a:p>
          <a:p>
            <a:r>
              <a:rPr lang="es-ES" b="1" dirty="0" smtClean="0">
                <a:latin typeface="Arial" panose="020B0604020202020204" pitchFamily="34" charset="0"/>
                <a:cs typeface="Arial" panose="020B0604020202020204" pitchFamily="34" charset="0"/>
              </a:rPr>
              <a:t>Vice </a:t>
            </a:r>
            <a:r>
              <a:rPr lang="es-ES" b="1" dirty="0">
                <a:latin typeface="Arial" panose="020B0604020202020204" pitchFamily="34" charset="0"/>
                <a:cs typeface="Arial" panose="020B0604020202020204" pitchFamily="34" charset="0"/>
              </a:rPr>
              <a:t>Presidenta UIC Pinar del </a:t>
            </a:r>
            <a:r>
              <a:rPr lang="es-ES" b="1" dirty="0" smtClean="0">
                <a:latin typeface="Arial" panose="020B0604020202020204" pitchFamily="34" charset="0"/>
                <a:cs typeface="Arial" panose="020B0604020202020204" pitchFamily="34" charset="0"/>
              </a:rPr>
              <a:t>Río.</a:t>
            </a:r>
            <a:endParaRPr lang="es-ES" b="1" dirty="0">
              <a:latin typeface="Arial" panose="020B0604020202020204" pitchFamily="34" charset="0"/>
              <a:cs typeface="Arial" panose="020B0604020202020204" pitchFamily="34" charset="0"/>
            </a:endParaRPr>
          </a:p>
          <a:p>
            <a:endParaRPr lang="es-ES" b="1" dirty="0" smtClean="0">
              <a:latin typeface="Arial" panose="020B0604020202020204" pitchFamily="34" charset="0"/>
              <a:cs typeface="Arial" panose="020B0604020202020204" pitchFamily="34" charset="0"/>
            </a:endParaRPr>
          </a:p>
        </p:txBody>
      </p:sp>
      <p:sp>
        <p:nvSpPr>
          <p:cNvPr id="9" name="Rectángulo 8"/>
          <p:cNvSpPr/>
          <p:nvPr/>
        </p:nvSpPr>
        <p:spPr>
          <a:xfrm>
            <a:off x="7982960" y="5774207"/>
            <a:ext cx="2300630" cy="369332"/>
          </a:xfrm>
          <a:prstGeom prst="rect">
            <a:avLst/>
          </a:prstGeom>
        </p:spPr>
        <p:txBody>
          <a:bodyPr wrap="none">
            <a:spAutoFit/>
          </a:bodyPr>
          <a:lstStyle/>
          <a:p>
            <a:r>
              <a:rPr lang="es-ES" dirty="0">
                <a:latin typeface="Arial" panose="020B0604020202020204" pitchFamily="34" charset="0"/>
                <a:cs typeface="Arial" panose="020B0604020202020204" pitchFamily="34" charset="0"/>
              </a:rPr>
              <a:t>Anabel León Cordón</a:t>
            </a:r>
            <a:endParaRPr lang="es-E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81214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2573226" y="825790"/>
            <a:ext cx="7832904" cy="5600768"/>
          </a:xfrm>
          <a:prstGeom prst="rect">
            <a:avLst/>
          </a:prstGeom>
        </p:spPr>
      </p:pic>
      <p:pic>
        <p:nvPicPr>
          <p:cNvPr id="4" name="Imagen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2384" y="0"/>
            <a:ext cx="1469616" cy="1429555"/>
          </a:xfrm>
          <a:prstGeom prst="rect">
            <a:avLst/>
          </a:prstGeom>
        </p:spPr>
      </p:pic>
    </p:spTree>
    <p:extLst>
      <p:ext uri="{BB962C8B-B14F-4D97-AF65-F5344CB8AC3E}">
        <p14:creationId xmlns:p14="http://schemas.microsoft.com/office/powerpoint/2010/main" val="40685622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96185" y="-98669"/>
            <a:ext cx="1985967" cy="1931831"/>
          </a:xfrm>
          <a:prstGeom prst="rect">
            <a:avLst/>
          </a:prstGeom>
        </p:spPr>
      </p:pic>
      <p:sp>
        <p:nvSpPr>
          <p:cNvPr id="8" name="Rectángulo 7"/>
          <p:cNvSpPr/>
          <p:nvPr/>
        </p:nvSpPr>
        <p:spPr>
          <a:xfrm>
            <a:off x="2235404" y="2966499"/>
            <a:ext cx="8943458" cy="646331"/>
          </a:xfrm>
          <a:prstGeom prst="rect">
            <a:avLst/>
          </a:prstGeom>
        </p:spPr>
        <p:txBody>
          <a:bodyPr wrap="square">
            <a:spAutoFit/>
          </a:bodyPr>
          <a:lstStyle/>
          <a:p>
            <a:pPr algn="just"/>
            <a:r>
              <a:rPr lang="es-ES" b="1" dirty="0" smtClean="0">
                <a:solidFill>
                  <a:srgbClr val="000000"/>
                </a:solidFill>
                <a:latin typeface="Arial Black" panose="020B0A04020102020204" pitchFamily="34" charset="0"/>
              </a:rPr>
              <a:t>Artículo </a:t>
            </a:r>
            <a:r>
              <a:rPr lang="es-ES" b="1" dirty="0">
                <a:solidFill>
                  <a:srgbClr val="000000"/>
                </a:solidFill>
                <a:latin typeface="Arial Black" panose="020B0A04020102020204" pitchFamily="34" charset="0"/>
              </a:rPr>
              <a:t>22:  </a:t>
            </a:r>
            <a:r>
              <a:rPr lang="es-ES" b="1" dirty="0">
                <a:solidFill>
                  <a:srgbClr val="000000"/>
                </a:solidFill>
                <a:latin typeface="Arial" panose="020B0604020202020204" pitchFamily="34" charset="0"/>
              </a:rPr>
              <a:t>Los miembros </a:t>
            </a:r>
            <a:r>
              <a:rPr lang="es-ES" b="1" dirty="0" smtClean="0">
                <a:solidFill>
                  <a:srgbClr val="000000"/>
                </a:solidFill>
                <a:latin typeface="Arial" panose="020B0604020202020204" pitchFamily="34" charset="0"/>
              </a:rPr>
              <a:t>abonarán </a:t>
            </a:r>
            <a:r>
              <a:rPr lang="es-ES" b="1" dirty="0">
                <a:solidFill>
                  <a:srgbClr val="000000"/>
                </a:solidFill>
                <a:latin typeface="Arial" panose="020B0604020202020204" pitchFamily="34" charset="0"/>
              </a:rPr>
              <a:t>una cuota mensual de $5.00 (CUP) como </a:t>
            </a:r>
          </a:p>
          <a:p>
            <a:r>
              <a:rPr lang="es-MX" dirty="0">
                <a:solidFill>
                  <a:srgbClr val="000000"/>
                </a:solidFill>
                <a:latin typeface="Arial" panose="020B0604020202020204" pitchFamily="34" charset="0"/>
              </a:rPr>
              <a:t>condición indispensable</a:t>
            </a:r>
            <a:r>
              <a:rPr lang="es-MX" dirty="0" smtClean="0">
                <a:solidFill>
                  <a:srgbClr val="000000"/>
                </a:solidFill>
                <a:latin typeface="Arial" panose="020B0604020202020204" pitchFamily="34" charset="0"/>
              </a:rPr>
              <a:t>. </a:t>
            </a:r>
            <a:endParaRPr lang="es-MX" dirty="0">
              <a:solidFill>
                <a:srgbClr val="000000"/>
              </a:solidFill>
              <a:latin typeface="Arial" panose="020B0604020202020204" pitchFamily="34" charset="0"/>
            </a:endParaRPr>
          </a:p>
        </p:txBody>
      </p:sp>
      <p:sp>
        <p:nvSpPr>
          <p:cNvPr id="9" name="Rectángulo 8"/>
          <p:cNvSpPr/>
          <p:nvPr/>
        </p:nvSpPr>
        <p:spPr>
          <a:xfrm>
            <a:off x="4610618" y="600556"/>
            <a:ext cx="2600520" cy="369332"/>
          </a:xfrm>
          <a:prstGeom prst="rect">
            <a:avLst/>
          </a:prstGeom>
        </p:spPr>
        <p:txBody>
          <a:bodyPr wrap="none">
            <a:spAutoFit/>
          </a:bodyPr>
          <a:lstStyle/>
          <a:p>
            <a:pPr algn="ctr"/>
            <a:r>
              <a:rPr lang="es-ES" b="1" dirty="0" smtClean="0">
                <a:solidFill>
                  <a:srgbClr val="000000"/>
                </a:solidFill>
                <a:latin typeface="Arial Black" panose="020B0A04020102020204" pitchFamily="34" charset="0"/>
              </a:rPr>
              <a:t> </a:t>
            </a:r>
            <a:r>
              <a:rPr lang="es-ES" b="1" dirty="0" smtClean="0">
                <a:solidFill>
                  <a:srgbClr val="000000"/>
                </a:solidFill>
                <a:latin typeface="Arial Black" panose="020B0A04020102020204" pitchFamily="34" charset="0"/>
              </a:rPr>
              <a:t>REGLAMENTO UIC</a:t>
            </a:r>
            <a:endParaRPr lang="es-ES" b="1" dirty="0">
              <a:solidFill>
                <a:srgbClr val="000000"/>
              </a:solidFill>
              <a:latin typeface="Arial Black" panose="020B0A04020102020204" pitchFamily="34" charset="0"/>
            </a:endParaRPr>
          </a:p>
        </p:txBody>
      </p:sp>
      <p:sp>
        <p:nvSpPr>
          <p:cNvPr id="11" name="Rectángulo 10"/>
          <p:cNvSpPr/>
          <p:nvPr/>
        </p:nvSpPr>
        <p:spPr>
          <a:xfrm>
            <a:off x="2234995" y="3929042"/>
            <a:ext cx="8943867" cy="1477328"/>
          </a:xfrm>
          <a:prstGeom prst="rect">
            <a:avLst/>
          </a:prstGeom>
        </p:spPr>
        <p:txBody>
          <a:bodyPr wrap="square">
            <a:spAutoFit/>
          </a:bodyPr>
          <a:lstStyle/>
          <a:p>
            <a:pPr algn="just"/>
            <a:r>
              <a:rPr lang="es-ES" b="1" dirty="0">
                <a:solidFill>
                  <a:srgbClr val="000000"/>
                </a:solidFill>
                <a:latin typeface="Arial Black" panose="020B0A04020102020204" pitchFamily="34" charset="0"/>
              </a:rPr>
              <a:t>Artículo 23: </a:t>
            </a:r>
            <a:r>
              <a:rPr lang="es-ES" b="1" dirty="0">
                <a:solidFill>
                  <a:srgbClr val="000000"/>
                </a:solidFill>
                <a:latin typeface="Arial" panose="020B0604020202020204" pitchFamily="34" charset="0"/>
              </a:rPr>
              <a:t>Los que se trasladen al extranjero, continuarán abonando la </a:t>
            </a:r>
            <a:r>
              <a:rPr lang="es-ES" b="1" dirty="0" smtClean="0">
                <a:solidFill>
                  <a:srgbClr val="000000"/>
                </a:solidFill>
                <a:latin typeface="Arial" panose="020B0604020202020204" pitchFamily="34" charset="0"/>
              </a:rPr>
              <a:t>cuota </a:t>
            </a:r>
            <a:r>
              <a:rPr lang="es-ES" dirty="0" smtClean="0">
                <a:solidFill>
                  <a:srgbClr val="000000"/>
                </a:solidFill>
                <a:latin typeface="Arial" panose="020B0604020202020204" pitchFamily="34" charset="0"/>
              </a:rPr>
              <a:t>social </a:t>
            </a:r>
            <a:r>
              <a:rPr lang="es-ES" dirty="0">
                <a:solidFill>
                  <a:srgbClr val="000000"/>
                </a:solidFill>
                <a:latin typeface="Arial" panose="020B0604020202020204" pitchFamily="34" charset="0"/>
              </a:rPr>
              <a:t>desde el territorio nacional y si se les aprueba una delegación de base </a:t>
            </a:r>
            <a:r>
              <a:rPr lang="es-ES" dirty="0" smtClean="0">
                <a:solidFill>
                  <a:srgbClr val="000000"/>
                </a:solidFill>
                <a:latin typeface="Arial" panose="020B0604020202020204" pitchFamily="34" charset="0"/>
              </a:rPr>
              <a:t>la cuota </a:t>
            </a:r>
            <a:r>
              <a:rPr lang="es-ES" dirty="0">
                <a:solidFill>
                  <a:srgbClr val="000000"/>
                </a:solidFill>
                <a:latin typeface="Arial" panose="020B0604020202020204" pitchFamily="34" charset="0"/>
              </a:rPr>
              <a:t>de contribución se paga en USD al cambio de uno por uno</a:t>
            </a:r>
            <a:r>
              <a:rPr lang="es-ES" dirty="0" smtClean="0">
                <a:solidFill>
                  <a:srgbClr val="000000"/>
                </a:solidFill>
                <a:latin typeface="Arial" panose="020B0604020202020204" pitchFamily="34" charset="0"/>
              </a:rPr>
              <a:t>.</a:t>
            </a:r>
          </a:p>
          <a:p>
            <a:pPr algn="just"/>
            <a:endParaRPr lang="es-ES" dirty="0">
              <a:solidFill>
                <a:srgbClr val="000000"/>
              </a:solidFill>
              <a:latin typeface="Arial" panose="020B0604020202020204" pitchFamily="34" charset="0"/>
            </a:endParaRPr>
          </a:p>
          <a:p>
            <a:pPr algn="just"/>
            <a:r>
              <a:rPr lang="es-MX" b="1" dirty="0">
                <a:solidFill>
                  <a:srgbClr val="000000"/>
                </a:solidFill>
                <a:latin typeface="Arial Black" panose="020B0A04020102020204" pitchFamily="34" charset="0"/>
              </a:rPr>
              <a:t> </a:t>
            </a:r>
            <a:endParaRPr lang="es-MX" dirty="0"/>
          </a:p>
        </p:txBody>
      </p:sp>
      <p:sp>
        <p:nvSpPr>
          <p:cNvPr id="16" name="Rectángulo 15"/>
          <p:cNvSpPr/>
          <p:nvPr/>
        </p:nvSpPr>
        <p:spPr>
          <a:xfrm>
            <a:off x="2234995" y="1833162"/>
            <a:ext cx="8301440" cy="369332"/>
          </a:xfrm>
          <a:prstGeom prst="rect">
            <a:avLst/>
          </a:prstGeom>
        </p:spPr>
        <p:txBody>
          <a:bodyPr wrap="none">
            <a:spAutoFit/>
          </a:bodyPr>
          <a:lstStyle/>
          <a:p>
            <a:pPr algn="ctr"/>
            <a:r>
              <a:rPr lang="es-ES" b="1" dirty="0" smtClean="0">
                <a:solidFill>
                  <a:srgbClr val="000000"/>
                </a:solidFill>
                <a:latin typeface="Arial Black" panose="020B0A04020102020204" pitchFamily="34" charset="0"/>
              </a:rPr>
              <a:t>Capítulo II del Reglamento de la Unión de Informáticos de </a:t>
            </a:r>
            <a:r>
              <a:rPr lang="es-ES" b="1" dirty="0" smtClean="0">
                <a:solidFill>
                  <a:srgbClr val="000000"/>
                </a:solidFill>
                <a:latin typeface="Arial Black" panose="020B0A04020102020204" pitchFamily="34" charset="0"/>
              </a:rPr>
              <a:t>Cuba. </a:t>
            </a:r>
            <a:endParaRPr lang="es-ES" b="1" dirty="0">
              <a:solidFill>
                <a:srgbClr val="000000"/>
              </a:solidFill>
              <a:latin typeface="Arial Black" panose="020B0A04020102020204" pitchFamily="34" charset="0"/>
            </a:endParaRPr>
          </a:p>
        </p:txBody>
      </p:sp>
    </p:spTree>
    <p:extLst>
      <p:ext uri="{BB962C8B-B14F-4D97-AF65-F5344CB8AC3E}">
        <p14:creationId xmlns:p14="http://schemas.microsoft.com/office/powerpoint/2010/main" val="3465971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033" y="0"/>
            <a:ext cx="1985967" cy="1931831"/>
          </a:xfrm>
          <a:prstGeom prst="rect">
            <a:avLst/>
          </a:prstGeom>
        </p:spPr>
      </p:pic>
      <p:sp>
        <p:nvSpPr>
          <p:cNvPr id="5" name="Rectángulo 4"/>
          <p:cNvSpPr/>
          <p:nvPr/>
        </p:nvSpPr>
        <p:spPr>
          <a:xfrm>
            <a:off x="2834976" y="386363"/>
            <a:ext cx="6446380" cy="369332"/>
          </a:xfrm>
          <a:prstGeom prst="rect">
            <a:avLst/>
          </a:prstGeom>
        </p:spPr>
        <p:txBody>
          <a:bodyPr wrap="none">
            <a:spAutoFit/>
          </a:bodyPr>
          <a:lstStyle/>
          <a:p>
            <a:pPr algn="ctr"/>
            <a:r>
              <a:rPr lang="es-ES" b="1" dirty="0" smtClean="0">
                <a:solidFill>
                  <a:srgbClr val="000000"/>
                </a:solidFill>
                <a:latin typeface="Arial Black" panose="020B0A04020102020204" pitchFamily="34" charset="0"/>
              </a:rPr>
              <a:t> RESPONSABILIDADES POR DELGACIÓN DE BASE</a:t>
            </a:r>
            <a:endParaRPr lang="es-ES" b="1" dirty="0">
              <a:solidFill>
                <a:srgbClr val="000000"/>
              </a:solidFill>
              <a:latin typeface="Arial Black" panose="020B0A04020102020204" pitchFamily="34" charset="0"/>
            </a:endParaRPr>
          </a:p>
        </p:txBody>
      </p:sp>
      <p:sp>
        <p:nvSpPr>
          <p:cNvPr id="6" name="Rectángulo 5"/>
          <p:cNvSpPr/>
          <p:nvPr/>
        </p:nvSpPr>
        <p:spPr>
          <a:xfrm>
            <a:off x="1811628" y="755695"/>
            <a:ext cx="9753600" cy="5466112"/>
          </a:xfrm>
          <a:prstGeom prst="rect">
            <a:avLst/>
          </a:prstGeom>
        </p:spPr>
        <p:txBody>
          <a:bodyPr wrap="square">
            <a:spAutoFit/>
          </a:bodyPr>
          <a:lstStyle/>
          <a:p>
            <a:pPr marL="685800" algn="just">
              <a:lnSpc>
                <a:spcPct val="115000"/>
              </a:lnSpc>
              <a:spcAft>
                <a:spcPts val="0"/>
              </a:spcAft>
              <a:tabLst>
                <a:tab pos="-6985" algn="l"/>
              </a:tabLst>
            </a:pPr>
            <a:r>
              <a:rPr lang="es-ES" dirty="0">
                <a:solidFill>
                  <a:srgbClr val="984806"/>
                </a:solidFill>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s-ES" b="1" dirty="0">
                <a:latin typeface="Arial" panose="020B0604020202020204" pitchFamily="34" charset="0"/>
                <a:ea typeface="Times New Roman" panose="02020603050405020304" pitchFamily="18" charset="0"/>
                <a:cs typeface="Wingdings" panose="05000000000000000000" pitchFamily="2" charset="2"/>
              </a:rPr>
              <a:t>Los Presidentes de las Delegaciones de Base:</a:t>
            </a:r>
            <a:endParaRPr lang="es-MX" dirty="0">
              <a:latin typeface="Wingdings" panose="05000000000000000000" pitchFamily="2" charset="2"/>
              <a:ea typeface="Times New Roman" panose="02020603050405020304" pitchFamily="18" charset="0"/>
              <a:cs typeface="Wingdings" panose="05000000000000000000" pitchFamily="2" charset="2"/>
            </a:endParaRPr>
          </a:p>
          <a:p>
            <a:pPr marL="914400" algn="just">
              <a:lnSpc>
                <a:spcPct val="115000"/>
              </a:lnSpc>
              <a:spcAft>
                <a:spcPts val="0"/>
              </a:spcAft>
            </a:pPr>
            <a:r>
              <a:rPr lang="es-ES" b="1" dirty="0">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s-ES" dirty="0">
                <a:latin typeface="Arial" panose="020B0604020202020204" pitchFamily="34" charset="0"/>
                <a:ea typeface="Times New Roman" panose="02020603050405020304" pitchFamily="18" charset="0"/>
                <a:cs typeface="Wingdings" panose="05000000000000000000" pitchFamily="2" charset="2"/>
              </a:rPr>
              <a:t>Designar un Responsable de Tesorería en la Delegación de Base.</a:t>
            </a:r>
            <a:endParaRPr lang="es-MX" dirty="0">
              <a:latin typeface="Wingdings" panose="05000000000000000000" pitchFamily="2" charset="2"/>
              <a:ea typeface="Times New Roman" panose="02020603050405020304" pitchFamily="18" charset="0"/>
              <a:cs typeface="Wingdings" panose="05000000000000000000" pitchFamily="2" charset="2"/>
            </a:endParaRPr>
          </a:p>
          <a:p>
            <a:pPr marL="342900" lvl="0" indent="-342900" algn="just">
              <a:lnSpc>
                <a:spcPct val="115000"/>
              </a:lnSpc>
              <a:spcAft>
                <a:spcPts val="0"/>
              </a:spcAft>
              <a:buFont typeface="Wingdings" panose="05000000000000000000" pitchFamily="2" charset="2"/>
              <a:buChar char=""/>
            </a:pPr>
            <a:r>
              <a:rPr lang="es-ES" dirty="0">
                <a:latin typeface="Arial" panose="020B0604020202020204" pitchFamily="34" charset="0"/>
                <a:ea typeface="Times New Roman" panose="02020603050405020304" pitchFamily="18" charset="0"/>
                <a:cs typeface="Wingdings" panose="05000000000000000000" pitchFamily="2" charset="2"/>
              </a:rPr>
              <a:t>Garantizar el cumplimiento de lo establecido con relación a la recaudación, custodia y depósito del </a:t>
            </a:r>
            <a:r>
              <a:rPr lang="es-ES" dirty="0" smtClean="0">
                <a:latin typeface="Arial" panose="020B0604020202020204" pitchFamily="34" charset="0"/>
                <a:ea typeface="Times New Roman" panose="02020603050405020304" pitchFamily="18" charset="0"/>
                <a:cs typeface="Wingdings" panose="05000000000000000000" pitchFamily="2" charset="2"/>
              </a:rPr>
              <a:t>efectivo.</a:t>
            </a:r>
          </a:p>
          <a:p>
            <a:pPr marL="342900" lvl="0" indent="-342900" algn="just">
              <a:lnSpc>
                <a:spcPct val="115000"/>
              </a:lnSpc>
              <a:spcAft>
                <a:spcPts val="0"/>
              </a:spcAft>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Wingdings" panose="05000000000000000000" pitchFamily="2" charset="2"/>
              </a:rPr>
              <a:t>Mantener </a:t>
            </a:r>
            <a:r>
              <a:rPr lang="es-ES" dirty="0">
                <a:latin typeface="Arial" panose="020B0604020202020204" pitchFamily="34" charset="0"/>
                <a:ea typeface="Times New Roman" panose="02020603050405020304" pitchFamily="18" charset="0"/>
                <a:cs typeface="Wingdings" panose="05000000000000000000" pitchFamily="2" charset="2"/>
              </a:rPr>
              <a:t>actualizadas las Actas de Responsabilidad Material de los tesoreros si estos son cambiados, cancelando la del tesorero saliente, debiendo constar en acta firmada por el Presidente de la asociación de base la entrega de los fondos al momento del cambio.</a:t>
            </a:r>
            <a:endParaRPr lang="es-MX" dirty="0">
              <a:latin typeface="Wingdings" panose="05000000000000000000" pitchFamily="2" charset="2"/>
              <a:ea typeface="Times New Roman" panose="02020603050405020304" pitchFamily="18" charset="0"/>
              <a:cs typeface="Wingdings" panose="05000000000000000000" pitchFamily="2" charset="2"/>
            </a:endParaRPr>
          </a:p>
          <a:p>
            <a:pPr marL="457200" algn="just">
              <a:lnSpc>
                <a:spcPct val="115000"/>
              </a:lnSpc>
              <a:spcAft>
                <a:spcPts val="0"/>
              </a:spcAft>
            </a:pPr>
            <a:r>
              <a:rPr lang="es-ES" dirty="0">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Font typeface="Wingdings" panose="05000000000000000000" pitchFamily="2" charset="2"/>
              <a:buChar char=""/>
            </a:pPr>
            <a:r>
              <a:rPr lang="es-ES" b="1" dirty="0">
                <a:latin typeface="Arial" panose="020B0604020202020204" pitchFamily="34" charset="0"/>
                <a:ea typeface="Times New Roman" panose="02020603050405020304" pitchFamily="18" charset="0"/>
                <a:cs typeface="Wingdings" panose="05000000000000000000" pitchFamily="2" charset="2"/>
              </a:rPr>
              <a:t>Los Tesoreros de las Delegaciones de Base:</a:t>
            </a:r>
            <a:endParaRPr lang="es-MX" dirty="0">
              <a:latin typeface="Wingdings" panose="05000000000000000000" pitchFamily="2" charset="2"/>
              <a:ea typeface="Times New Roman" panose="02020603050405020304" pitchFamily="18" charset="0"/>
              <a:cs typeface="Wingdings" panose="05000000000000000000" pitchFamily="2" charset="2"/>
            </a:endParaRPr>
          </a:p>
          <a:p>
            <a:pPr marL="914400" algn="just">
              <a:spcAft>
                <a:spcPts val="0"/>
              </a:spcAft>
            </a:pPr>
            <a:r>
              <a:rPr lang="es-ES" dirty="0">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Wingdings" panose="05000000000000000000" pitchFamily="2" charset="2"/>
              <a:buChar char=""/>
            </a:pPr>
            <a:r>
              <a:rPr lang="es-ES" dirty="0">
                <a:latin typeface="Arial" panose="020B0604020202020204" pitchFamily="34" charset="0"/>
                <a:ea typeface="Times New Roman" panose="02020603050405020304" pitchFamily="18" charset="0"/>
                <a:cs typeface="Wingdings" panose="05000000000000000000" pitchFamily="2" charset="2"/>
              </a:rPr>
              <a:t>Recaudar, custodiar y depositar en la UIC Provincial el efectivo por concepto de cuota mensual de los miembros de la UIC</a:t>
            </a:r>
            <a:r>
              <a:rPr lang="es-ES" dirty="0" smtClean="0">
                <a:latin typeface="Arial" panose="020B0604020202020204" pitchFamily="34" charset="0"/>
                <a:ea typeface="Times New Roman" panose="02020603050405020304" pitchFamily="18" charset="0"/>
                <a:cs typeface="Wingdings" panose="05000000000000000000" pitchFamily="2" charset="2"/>
              </a:rPr>
              <a:t>.</a:t>
            </a: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Wingdings" panose="05000000000000000000" pitchFamily="2" charset="2"/>
              </a:rPr>
              <a:t>Confeccionar </a:t>
            </a:r>
            <a:r>
              <a:rPr lang="es-ES" dirty="0">
                <a:latin typeface="Arial" panose="020B0604020202020204" pitchFamily="34" charset="0"/>
                <a:ea typeface="Times New Roman" panose="02020603050405020304" pitchFamily="18" charset="0"/>
                <a:cs typeface="Wingdings" panose="05000000000000000000" pitchFamily="2" charset="2"/>
              </a:rPr>
              <a:t>y Mantener actualizado el</a:t>
            </a:r>
            <a:r>
              <a:rPr lang="es-ES" b="1" dirty="0">
                <a:latin typeface="Arial" panose="020B0604020202020204" pitchFamily="34" charset="0"/>
                <a:ea typeface="Times New Roman" panose="02020603050405020304" pitchFamily="18" charset="0"/>
                <a:cs typeface="Wingdings" panose="05000000000000000000" pitchFamily="2" charset="2"/>
              </a:rPr>
              <a:t> Registro de Cotizantes. (Anexo 2)</a:t>
            </a:r>
            <a:endParaRPr lang="es-MX" dirty="0">
              <a:latin typeface="Wingdings" panose="05000000000000000000" pitchFamily="2" charset="2"/>
              <a:ea typeface="Times New Roman" panose="02020603050405020304" pitchFamily="18" charset="0"/>
              <a:cs typeface="Wingdings" panose="05000000000000000000" pitchFamily="2" charset="2"/>
            </a:endParaRPr>
          </a:p>
          <a:p>
            <a:pPr marL="342900" lvl="0" indent="-342900" algn="just">
              <a:lnSpc>
                <a:spcPct val="115000"/>
              </a:lnSpc>
              <a:spcAft>
                <a:spcPts val="0"/>
              </a:spcAft>
              <a:buSzPts val="1200"/>
              <a:buFont typeface="Wingdings" panose="05000000000000000000" pitchFamily="2" charset="2"/>
              <a:buChar char=""/>
            </a:pPr>
            <a:r>
              <a:rPr lang="es-ES" dirty="0">
                <a:latin typeface="Arial" panose="020B0604020202020204" pitchFamily="34" charset="0"/>
                <a:ea typeface="Times New Roman" panose="02020603050405020304" pitchFamily="18" charset="0"/>
                <a:cs typeface="Wingdings" panose="05000000000000000000" pitchFamily="2" charset="2"/>
              </a:rPr>
              <a:t>Archivar y conservar la documentación relativa a las operaciones con el efectivo</a:t>
            </a:r>
            <a:r>
              <a:rPr lang="es-ES" dirty="0" smtClean="0">
                <a:latin typeface="Arial" panose="020B0604020202020204" pitchFamily="34" charset="0"/>
                <a:ea typeface="Times New Roman" panose="02020603050405020304" pitchFamily="18" charset="0"/>
                <a:cs typeface="Wingdings" panose="05000000000000000000" pitchFamily="2" charset="2"/>
              </a:rPr>
              <a:t>.</a:t>
            </a:r>
          </a:p>
          <a:p>
            <a:pPr marL="342900" lvl="0" indent="-342900" algn="just">
              <a:lnSpc>
                <a:spcPct val="115000"/>
              </a:lnSpc>
              <a:spcAft>
                <a:spcPts val="0"/>
              </a:spcAft>
              <a:buSzPts val="1200"/>
              <a:buFont typeface="Wingdings" panose="05000000000000000000" pitchFamily="2" charset="2"/>
              <a:buChar char=""/>
            </a:pPr>
            <a:endParaRPr lang="es-MX" dirty="0">
              <a:effectLst/>
              <a:latin typeface="Wingdings" panose="05000000000000000000" pitchFamily="2" charset="2"/>
              <a:ea typeface="Times New Roman" panose="02020603050405020304" pitchFamily="18" charset="0"/>
              <a:cs typeface="Wingdings" panose="05000000000000000000" pitchFamily="2" charset="2"/>
            </a:endParaRPr>
          </a:p>
        </p:txBody>
      </p:sp>
    </p:spTree>
    <p:extLst>
      <p:ext uri="{BB962C8B-B14F-4D97-AF65-F5344CB8AC3E}">
        <p14:creationId xmlns:p14="http://schemas.microsoft.com/office/powerpoint/2010/main" val="41041021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033" y="0"/>
            <a:ext cx="1985967" cy="1931831"/>
          </a:xfrm>
          <a:prstGeom prst="rect">
            <a:avLst/>
          </a:prstGeom>
        </p:spPr>
      </p:pic>
      <p:sp>
        <p:nvSpPr>
          <p:cNvPr id="5" name="Rectángulo 4"/>
          <p:cNvSpPr/>
          <p:nvPr/>
        </p:nvSpPr>
        <p:spPr>
          <a:xfrm>
            <a:off x="2182935" y="386363"/>
            <a:ext cx="7146829" cy="369332"/>
          </a:xfrm>
          <a:prstGeom prst="rect">
            <a:avLst/>
          </a:prstGeom>
        </p:spPr>
        <p:txBody>
          <a:bodyPr wrap="none">
            <a:spAutoFit/>
          </a:bodyPr>
          <a:lstStyle/>
          <a:p>
            <a:pPr algn="ctr"/>
            <a:r>
              <a:rPr lang="es-ES" b="1" dirty="0" smtClean="0">
                <a:solidFill>
                  <a:srgbClr val="000000"/>
                </a:solidFill>
                <a:latin typeface="Arial Black" panose="020B0A04020102020204" pitchFamily="34" charset="0"/>
              </a:rPr>
              <a:t> PROCEDIMIENTOS PARA EL PAGO DE LA COTIZACIÓN </a:t>
            </a:r>
            <a:endParaRPr lang="es-ES" b="1" dirty="0">
              <a:solidFill>
                <a:srgbClr val="000000"/>
              </a:solidFill>
              <a:latin typeface="Arial Black" panose="020B0A04020102020204" pitchFamily="34" charset="0"/>
            </a:endParaRPr>
          </a:p>
        </p:txBody>
      </p:sp>
      <p:sp>
        <p:nvSpPr>
          <p:cNvPr id="6" name="Rectángulo 5"/>
          <p:cNvSpPr/>
          <p:nvPr/>
        </p:nvSpPr>
        <p:spPr>
          <a:xfrm>
            <a:off x="1914658" y="1430696"/>
            <a:ext cx="9032384" cy="5224507"/>
          </a:xfrm>
          <a:prstGeom prst="rect">
            <a:avLst/>
          </a:prstGeom>
        </p:spPr>
        <p:txBody>
          <a:bodyPr wrap="square">
            <a:spAutoFit/>
          </a:bodyPr>
          <a:lstStyle/>
          <a:p>
            <a:pPr marL="742950" lvl="1" indent="-285750" algn="just">
              <a:lnSpc>
                <a:spcPct val="115000"/>
              </a:lnSpc>
              <a:spcAft>
                <a:spcPts val="0"/>
              </a:spcAft>
              <a:buFont typeface="+mj-lt"/>
              <a:buAutoNum type="arabicPeriod"/>
            </a:pPr>
            <a:r>
              <a:rPr lang="es-ES" b="1" dirty="0">
                <a:latin typeface="Arial" panose="020B0604020202020204" pitchFamily="34" charset="0"/>
                <a:ea typeface="Times New Roman" panose="02020603050405020304" pitchFamily="18" charset="0"/>
              </a:rPr>
              <a:t>DE LA </a:t>
            </a:r>
            <a:r>
              <a:rPr lang="es-ES" b="1" dirty="0" smtClean="0">
                <a:latin typeface="Arial" panose="020B0604020202020204" pitchFamily="34" charset="0"/>
                <a:ea typeface="Times New Roman" panose="02020603050405020304" pitchFamily="18" charset="0"/>
              </a:rPr>
              <a:t>RECEPCIÓN </a:t>
            </a:r>
            <a:r>
              <a:rPr lang="es-ES" b="1" dirty="0">
                <a:latin typeface="Arial" panose="020B0604020202020204" pitchFamily="34" charset="0"/>
                <a:ea typeface="Times New Roman" panose="02020603050405020304" pitchFamily="18" charset="0"/>
              </a:rPr>
              <a:t>DEL EFECTIVO:</a:t>
            </a:r>
            <a:endParaRPr lang="es-MX" dirty="0">
              <a:latin typeface="Times New Roman" panose="02020603050405020304" pitchFamily="18" charset="0"/>
              <a:ea typeface="Times New Roman" panose="02020603050405020304" pitchFamily="18" charset="0"/>
            </a:endParaRPr>
          </a:p>
          <a:p>
            <a:pPr marL="704850" algn="just">
              <a:lnSpc>
                <a:spcPct val="115000"/>
              </a:lnSpc>
              <a:spcAft>
                <a:spcPts val="0"/>
              </a:spcAft>
            </a:pPr>
            <a:r>
              <a:rPr lang="es-ES" b="1" dirty="0">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Wingdings" panose="05000000000000000000" pitchFamily="2" charset="2"/>
              <a:buChar char=""/>
            </a:pPr>
            <a:r>
              <a:rPr lang="es-ES" dirty="0">
                <a:latin typeface="Arial" panose="020B0604020202020204" pitchFamily="34" charset="0"/>
                <a:ea typeface="Times New Roman" panose="02020603050405020304" pitchFamily="18" charset="0"/>
                <a:cs typeface="Symbol" panose="05050102010706020507" pitchFamily="18" charset="2"/>
              </a:rPr>
              <a:t>Las delegaciones de base de la UIC recaudan mensualmente la cuota prevista en los Estatutos de la Organización (5.00 cup</a:t>
            </a:r>
            <a:r>
              <a:rPr lang="es-ES" dirty="0" smtClean="0">
                <a:latin typeface="Arial" panose="020B0604020202020204" pitchFamily="34" charset="0"/>
                <a:ea typeface="Times New Roman" panose="02020603050405020304" pitchFamily="18" charset="0"/>
                <a:cs typeface="Symbol" panose="05050102010706020507" pitchFamily="18" charset="2"/>
              </a:rPr>
              <a:t>).</a:t>
            </a:r>
          </a:p>
          <a:p>
            <a:pPr marL="342900" lvl="0" indent="-342900" algn="just">
              <a:lnSpc>
                <a:spcPct val="115000"/>
              </a:lnSpc>
              <a:spcAft>
                <a:spcPts val="0"/>
              </a:spcAft>
              <a:buSzPts val="1200"/>
              <a:buFont typeface="Wingdings" panose="05000000000000000000" pitchFamily="2" charset="2"/>
              <a:buChar char=""/>
            </a:pPr>
            <a:endParaRPr lang="es-MX" dirty="0" smtClean="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La </a:t>
            </a:r>
            <a:r>
              <a:rPr lang="es-ES" dirty="0">
                <a:latin typeface="Arial" panose="020B0604020202020204" pitchFamily="34" charset="0"/>
                <a:ea typeface="Times New Roman" panose="02020603050405020304" pitchFamily="18" charset="0"/>
                <a:cs typeface="Symbol" panose="05050102010706020507" pitchFamily="18" charset="2"/>
              </a:rPr>
              <a:t>recaudación se realiza en pesos cubanos en el caso de los miembros residentes en el territorio nacional</a:t>
            </a:r>
            <a:r>
              <a:rPr lang="es-ES" dirty="0" smtClean="0">
                <a:latin typeface="Arial" panose="020B0604020202020204" pitchFamily="34" charset="0"/>
                <a:ea typeface="Times New Roman" panose="02020603050405020304" pitchFamily="18" charset="0"/>
                <a:cs typeface="Symbol" panose="05050102010706020507" pitchFamily="18" charset="2"/>
              </a:rPr>
              <a:t>.</a:t>
            </a:r>
          </a:p>
          <a:p>
            <a:pPr marL="342900" lvl="0" indent="-342900" algn="just">
              <a:lnSpc>
                <a:spcPct val="115000"/>
              </a:lnSpc>
              <a:spcAft>
                <a:spcPts val="0"/>
              </a:spcAft>
              <a:buSzPts val="1200"/>
              <a:buFont typeface="Wingdings" panose="05000000000000000000" pitchFamily="2" charset="2"/>
              <a:buChar char=""/>
            </a:pPr>
            <a:endParaRPr lang="es-ES" dirty="0" smtClean="0">
              <a:latin typeface="Arial" panose="020B0604020202020204" pitchFamily="34" charset="0"/>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Se </a:t>
            </a:r>
            <a:r>
              <a:rPr lang="es-ES" dirty="0" smtClean="0">
                <a:latin typeface="Arial" panose="020B0604020202020204" pitchFamily="34" charset="0"/>
                <a:ea typeface="Times New Roman" panose="02020603050405020304" pitchFamily="18" charset="0"/>
                <a:cs typeface="Symbol" panose="05050102010706020507" pitchFamily="18" charset="2"/>
              </a:rPr>
              <a:t>cotizar	á </a:t>
            </a:r>
            <a:r>
              <a:rPr lang="es-ES" dirty="0" smtClean="0">
                <a:latin typeface="Arial" panose="020B0604020202020204" pitchFamily="34" charset="0"/>
                <a:ea typeface="Times New Roman" panose="02020603050405020304" pitchFamily="18" charset="0"/>
                <a:cs typeface="Symbol" panose="05050102010706020507" pitchFamily="18" charset="2"/>
              </a:rPr>
              <a:t>en los primeros 10 días del </a:t>
            </a:r>
            <a:r>
              <a:rPr lang="es-ES" dirty="0" smtClean="0">
                <a:latin typeface="Arial" panose="020B0604020202020204" pitchFamily="34" charset="0"/>
                <a:ea typeface="Times New Roman" panose="02020603050405020304" pitchFamily="18" charset="0"/>
                <a:cs typeface="Symbol" panose="05050102010706020507" pitchFamily="18" charset="2"/>
              </a:rPr>
              <a:t>mes.</a:t>
            </a:r>
          </a:p>
          <a:p>
            <a:pPr marL="342900" lvl="0" indent="-342900" algn="just">
              <a:lnSpc>
                <a:spcPct val="115000"/>
              </a:lnSpc>
              <a:spcAft>
                <a:spcPts val="0"/>
              </a:spcAft>
              <a:buSzPts val="1200"/>
              <a:buFont typeface="Wingdings" panose="05000000000000000000" pitchFamily="2" charset="2"/>
              <a:buChar char=""/>
            </a:pPr>
            <a:endParaRPr lang="es-MX" dirty="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a:latin typeface="Arial" panose="020B0604020202020204" pitchFamily="34" charset="0"/>
                <a:ea typeface="Times New Roman" panose="02020603050405020304" pitchFamily="18" charset="0"/>
                <a:cs typeface="Symbol" panose="05050102010706020507" pitchFamily="18" charset="2"/>
              </a:rPr>
              <a:t>Al recibir el efectivo el tesorero de cada organización de base emite la </a:t>
            </a:r>
            <a:r>
              <a:rPr lang="es-ES" b="1" dirty="0">
                <a:latin typeface="Arial" panose="020B0604020202020204" pitchFamily="34" charset="0"/>
                <a:ea typeface="Times New Roman" panose="02020603050405020304" pitchFamily="18" charset="0"/>
                <a:cs typeface="Symbol" panose="05050102010706020507" pitchFamily="18" charset="2"/>
              </a:rPr>
              <a:t>Constancia de Efectivo Recaudado</a:t>
            </a:r>
            <a:r>
              <a:rPr lang="es-ES" dirty="0">
                <a:latin typeface="Arial" panose="020B0604020202020204" pitchFamily="34" charset="0"/>
                <a:ea typeface="Times New Roman" panose="02020603050405020304" pitchFamily="18" charset="0"/>
                <a:cs typeface="Symbol" panose="05050102010706020507" pitchFamily="18" charset="2"/>
              </a:rPr>
              <a:t>. </a:t>
            </a:r>
            <a:r>
              <a:rPr lang="es-ES" b="1" dirty="0">
                <a:latin typeface="Arial" panose="020B0604020202020204" pitchFamily="34" charset="0"/>
                <a:ea typeface="Times New Roman" panose="02020603050405020304" pitchFamily="18" charset="0"/>
                <a:cs typeface="Symbol" panose="05050102010706020507" pitchFamily="18" charset="2"/>
              </a:rPr>
              <a:t>(Anexo 1) </a:t>
            </a:r>
            <a:r>
              <a:rPr lang="es-ES" dirty="0">
                <a:latin typeface="Arial" panose="020B0604020202020204" pitchFamily="34" charset="0"/>
                <a:ea typeface="Times New Roman" panose="02020603050405020304" pitchFamily="18" charset="0"/>
                <a:cs typeface="Symbol" panose="05050102010706020507" pitchFamily="18" charset="2"/>
              </a:rPr>
              <a:t>en origin</a:t>
            </a:r>
            <a:r>
              <a:rPr lang="es-ES" sz="2000" dirty="0">
                <a:latin typeface="Arial" panose="020B0604020202020204" pitchFamily="34" charset="0"/>
                <a:ea typeface="Times New Roman" panose="02020603050405020304" pitchFamily="18" charset="0"/>
                <a:cs typeface="Symbol" panose="05050102010706020507" pitchFamily="18" charset="2"/>
              </a:rPr>
              <a:t>a</a:t>
            </a:r>
            <a:r>
              <a:rPr lang="es-ES" dirty="0">
                <a:latin typeface="Arial" panose="020B0604020202020204" pitchFamily="34" charset="0"/>
                <a:ea typeface="Times New Roman" panose="02020603050405020304" pitchFamily="18" charset="0"/>
                <a:cs typeface="Symbol" panose="05050102010706020507" pitchFamily="18" charset="2"/>
              </a:rPr>
              <a:t>l y 1 copia que entrega al Cotizante</a:t>
            </a:r>
            <a:r>
              <a:rPr lang="es-ES" dirty="0" smtClean="0">
                <a:latin typeface="Arial" panose="020B0604020202020204" pitchFamily="34" charset="0"/>
                <a:ea typeface="Times New Roman" panose="02020603050405020304" pitchFamily="18" charset="0"/>
                <a:cs typeface="Symbol" panose="05050102010706020507" pitchFamily="18" charset="2"/>
              </a:rPr>
              <a:t>.</a:t>
            </a:r>
          </a:p>
          <a:p>
            <a:pPr marL="342900" lvl="0" indent="-342900" algn="just">
              <a:lnSpc>
                <a:spcPct val="115000"/>
              </a:lnSpc>
              <a:spcAft>
                <a:spcPts val="0"/>
              </a:spcAft>
              <a:buSzPts val="1200"/>
              <a:buFont typeface="Wingdings" panose="05000000000000000000" pitchFamily="2" charset="2"/>
              <a:buChar char=""/>
            </a:pPr>
            <a:endParaRPr lang="es-MX" dirty="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a:latin typeface="Arial" panose="020B0604020202020204" pitchFamily="34" charset="0"/>
                <a:ea typeface="Times New Roman" panose="02020603050405020304" pitchFamily="18" charset="0"/>
                <a:cs typeface="Symbol" panose="05050102010706020507" pitchFamily="18" charset="2"/>
              </a:rPr>
              <a:t>El tesorero de cada delegación de base actualiza el </a:t>
            </a:r>
            <a:r>
              <a:rPr lang="es-ES" b="1" dirty="0">
                <a:latin typeface="Arial" panose="020B0604020202020204" pitchFamily="34" charset="0"/>
                <a:ea typeface="Times New Roman" panose="02020603050405020304" pitchFamily="18" charset="0"/>
                <a:cs typeface="Symbol" panose="05050102010706020507" pitchFamily="18" charset="2"/>
              </a:rPr>
              <a:t>Registro de Cotizantes</a:t>
            </a:r>
            <a:r>
              <a:rPr lang="es-ES" dirty="0">
                <a:latin typeface="Arial" panose="020B0604020202020204" pitchFamily="34" charset="0"/>
                <a:ea typeface="Times New Roman" panose="02020603050405020304" pitchFamily="18" charset="0"/>
                <a:cs typeface="Symbol" panose="05050102010706020507" pitchFamily="18" charset="2"/>
              </a:rPr>
              <a:t> con las cuotas recibidas (</a:t>
            </a:r>
            <a:r>
              <a:rPr lang="es-ES" b="1" dirty="0">
                <a:latin typeface="Arial" panose="020B0604020202020204" pitchFamily="34" charset="0"/>
                <a:ea typeface="Times New Roman" panose="02020603050405020304" pitchFamily="18" charset="0"/>
                <a:cs typeface="Symbol" panose="05050102010706020507" pitchFamily="18" charset="2"/>
              </a:rPr>
              <a:t>Anexo 2)</a:t>
            </a:r>
            <a:r>
              <a:rPr lang="es-ES" dirty="0">
                <a:latin typeface="Arial" panose="020B0604020202020204" pitchFamily="34" charset="0"/>
                <a:ea typeface="Times New Roman" panose="02020603050405020304" pitchFamily="18" charset="0"/>
                <a:cs typeface="Symbol" panose="05050102010706020507" pitchFamily="18" charset="2"/>
              </a:rPr>
              <a:t> en original y 1 copia que entrega a la UIC Provincial al momento de la </a:t>
            </a:r>
            <a:r>
              <a:rPr lang="es-ES" dirty="0" smtClean="0">
                <a:latin typeface="Arial" panose="020B0604020202020204" pitchFamily="34" charset="0"/>
                <a:ea typeface="Times New Roman" panose="02020603050405020304" pitchFamily="18" charset="0"/>
                <a:cs typeface="Symbol" panose="05050102010706020507" pitchFamily="18" charset="2"/>
              </a:rPr>
              <a:t>liquidación.</a:t>
            </a:r>
            <a:endParaRPr lang="es-MX" dirty="0">
              <a:effectLst/>
              <a:latin typeface="Symbol" panose="05050102010706020507" pitchFamily="18" charset="2"/>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2266289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033" y="0"/>
            <a:ext cx="1985967" cy="1931831"/>
          </a:xfrm>
          <a:prstGeom prst="rect">
            <a:avLst/>
          </a:prstGeom>
        </p:spPr>
      </p:pic>
      <p:sp>
        <p:nvSpPr>
          <p:cNvPr id="2" name="Rectángulo 1"/>
          <p:cNvSpPr/>
          <p:nvPr/>
        </p:nvSpPr>
        <p:spPr>
          <a:xfrm>
            <a:off x="2159357" y="1931831"/>
            <a:ext cx="9496023" cy="3596369"/>
          </a:xfrm>
          <a:prstGeom prst="rect">
            <a:avLst/>
          </a:prstGeom>
        </p:spPr>
        <p:txBody>
          <a:bodyPr wrap="square">
            <a:spAutoFit/>
          </a:bodyPr>
          <a:lstStyle/>
          <a:p>
            <a:pPr marL="704850" algn="just">
              <a:lnSpc>
                <a:spcPct val="115000"/>
              </a:lnSpc>
              <a:spcAft>
                <a:spcPts val="0"/>
              </a:spcAft>
            </a:pPr>
            <a:r>
              <a:rPr lang="es-ES" b="1" dirty="0">
                <a:latin typeface="Arial" panose="020B0604020202020204" pitchFamily="34" charset="0"/>
                <a:ea typeface="Times New Roman" panose="02020603050405020304" pitchFamily="18" charset="0"/>
              </a:rPr>
              <a:t> </a:t>
            </a:r>
            <a:endParaRPr lang="es-MX" dirty="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Cada delegación de base deberá separar la cuota mensual de la siguiente forma:</a:t>
            </a:r>
          </a:p>
          <a:p>
            <a:pPr marL="342900" lvl="0" indent="-342900" algn="just">
              <a:lnSpc>
                <a:spcPct val="115000"/>
              </a:lnSpc>
              <a:spcAft>
                <a:spcPts val="0"/>
              </a:spcAft>
              <a:buSzPts val="1200"/>
              <a:buFont typeface="Wingdings" panose="05000000000000000000" pitchFamily="2" charset="2"/>
              <a:buChar char=""/>
            </a:pPr>
            <a:endParaRPr lang="es-ES" dirty="0" smtClean="0">
              <a:latin typeface="Arial" panose="020B0604020202020204" pitchFamily="34" charset="0"/>
              <a:ea typeface="Times New Roman" panose="02020603050405020304" pitchFamily="18" charset="0"/>
              <a:cs typeface="Symbol" panose="05050102010706020507" pitchFamily="18" charset="2"/>
            </a:endParaRPr>
          </a:p>
          <a:p>
            <a:pPr marL="285750" lvl="0" indent="-285750" algn="just">
              <a:lnSpc>
                <a:spcPct val="115000"/>
              </a:lnSpc>
              <a:spcAft>
                <a:spcPts val="0"/>
              </a:spcAft>
              <a:buSzPts val="1200"/>
              <a:buFont typeface="Wingdings" panose="05000000000000000000" pitchFamily="2" charset="2"/>
              <a:buChar char="Ø"/>
            </a:pPr>
            <a:r>
              <a:rPr lang="es-ES" dirty="0" smtClean="0">
                <a:latin typeface="Arial" panose="020B0604020202020204" pitchFamily="34" charset="0"/>
                <a:ea typeface="Times New Roman" panose="02020603050405020304" pitchFamily="18" charset="0"/>
                <a:cs typeface="Symbol" panose="05050102010706020507" pitchFamily="18" charset="2"/>
              </a:rPr>
              <a:t>50 % para la UIC Nacional.</a:t>
            </a:r>
          </a:p>
          <a:p>
            <a:pPr marL="285750" lvl="0" indent="-285750" algn="just">
              <a:lnSpc>
                <a:spcPct val="115000"/>
              </a:lnSpc>
              <a:spcAft>
                <a:spcPts val="0"/>
              </a:spcAft>
              <a:buSzPts val="1200"/>
              <a:buFont typeface="Wingdings" panose="05000000000000000000" pitchFamily="2" charset="2"/>
              <a:buChar char="Ø"/>
            </a:pPr>
            <a:r>
              <a:rPr lang="es-ES" dirty="0" smtClean="0">
                <a:latin typeface="Arial" panose="020B0604020202020204" pitchFamily="34" charset="0"/>
                <a:ea typeface="Times New Roman" panose="02020603050405020304" pitchFamily="18" charset="0"/>
                <a:cs typeface="Symbol" panose="05050102010706020507" pitchFamily="18" charset="2"/>
              </a:rPr>
              <a:t>20 </a:t>
            </a:r>
            <a:r>
              <a:rPr lang="es-ES" dirty="0">
                <a:latin typeface="Arial" panose="020B0604020202020204" pitchFamily="34" charset="0"/>
                <a:ea typeface="Times New Roman" panose="02020603050405020304" pitchFamily="18" charset="0"/>
                <a:cs typeface="Symbol" panose="05050102010706020507" pitchFamily="18" charset="2"/>
              </a:rPr>
              <a:t>% </a:t>
            </a:r>
            <a:r>
              <a:rPr lang="es-ES" dirty="0" smtClean="0">
                <a:latin typeface="Arial" panose="020B0604020202020204" pitchFamily="34" charset="0"/>
                <a:ea typeface="Times New Roman" panose="02020603050405020304" pitchFamily="18" charset="0"/>
                <a:cs typeface="Symbol" panose="05050102010706020507" pitchFamily="18" charset="2"/>
              </a:rPr>
              <a:t>para la UIC Provincial.</a:t>
            </a:r>
          </a:p>
          <a:p>
            <a:pPr marL="285750" lvl="0" indent="-285750" algn="just">
              <a:lnSpc>
                <a:spcPct val="115000"/>
              </a:lnSpc>
              <a:spcAft>
                <a:spcPts val="0"/>
              </a:spcAft>
              <a:buSzPts val="1200"/>
              <a:buFont typeface="Wingdings" panose="05000000000000000000" pitchFamily="2" charset="2"/>
              <a:buChar char="Ø"/>
            </a:pPr>
            <a:r>
              <a:rPr lang="es-ES" dirty="0" smtClean="0">
                <a:latin typeface="Arial" panose="020B0604020202020204" pitchFamily="34" charset="0"/>
                <a:ea typeface="Times New Roman" panose="02020603050405020304" pitchFamily="18" charset="0"/>
                <a:cs typeface="Symbol" panose="05050102010706020507" pitchFamily="18" charset="2"/>
              </a:rPr>
              <a:t>30 % para el fondo de su DB. Este fondo puede utilizarse para capacitaciones, actividades de superación y reconocimiento a los miembros de la DB.</a:t>
            </a:r>
          </a:p>
          <a:p>
            <a:pPr lvl="0" algn="just">
              <a:lnSpc>
                <a:spcPct val="115000"/>
              </a:lnSpc>
              <a:spcAft>
                <a:spcPts val="0"/>
              </a:spcAft>
              <a:buSzPts val="1200"/>
            </a:pPr>
            <a:endParaRPr lang="es-ES" dirty="0" smtClean="0">
              <a:latin typeface="Arial" panose="020B0604020202020204" pitchFamily="34" charset="0"/>
              <a:ea typeface="Times New Roman" panose="02020603050405020304" pitchFamily="18" charset="0"/>
              <a:cs typeface="Symbol" panose="05050102010706020507" pitchFamily="18" charset="2"/>
            </a:endParaRPr>
          </a:p>
          <a:p>
            <a:pPr lvl="0" algn="just">
              <a:lnSpc>
                <a:spcPct val="115000"/>
              </a:lnSpc>
              <a:spcAft>
                <a:spcPts val="0"/>
              </a:spcAft>
              <a:buSzPts val="1200"/>
            </a:pPr>
            <a:endParaRPr lang="es-ES" dirty="0">
              <a:latin typeface="Arial" panose="020B0604020202020204" pitchFamily="34" charset="0"/>
              <a:ea typeface="Times New Roman" panose="02020603050405020304" pitchFamily="18" charset="0"/>
              <a:cs typeface="Symbol" panose="05050102010706020507" pitchFamily="18" charset="2"/>
            </a:endParaRPr>
          </a:p>
          <a:p>
            <a:pPr lvl="0" algn="just">
              <a:lnSpc>
                <a:spcPct val="115000"/>
              </a:lnSpc>
              <a:spcAft>
                <a:spcPts val="0"/>
              </a:spcAft>
              <a:buSzPts val="1200"/>
            </a:pPr>
            <a:endParaRPr lang="es-ES" dirty="0" smtClean="0">
              <a:latin typeface="Arial" panose="020B0604020202020204" pitchFamily="34" charset="0"/>
              <a:ea typeface="Times New Roman" panose="02020603050405020304" pitchFamily="18" charset="0"/>
              <a:cs typeface="Symbol" panose="05050102010706020507" pitchFamily="18" charset="2"/>
            </a:endParaRPr>
          </a:p>
          <a:p>
            <a:pPr lvl="0" algn="just">
              <a:lnSpc>
                <a:spcPct val="115000"/>
              </a:lnSpc>
              <a:spcAft>
                <a:spcPts val="0"/>
              </a:spcAft>
              <a:buSzPts val="1200"/>
            </a:pPr>
            <a:endParaRPr lang="es-ES" dirty="0">
              <a:latin typeface="Arial" panose="020B0604020202020204" pitchFamily="34" charset="0"/>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1090582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033" y="0"/>
            <a:ext cx="1985967" cy="1931831"/>
          </a:xfrm>
          <a:prstGeom prst="rect">
            <a:avLst/>
          </a:prstGeom>
        </p:spPr>
      </p:pic>
      <p:sp>
        <p:nvSpPr>
          <p:cNvPr id="2" name="Rectángulo 1"/>
          <p:cNvSpPr/>
          <p:nvPr/>
        </p:nvSpPr>
        <p:spPr>
          <a:xfrm>
            <a:off x="2082086" y="1300765"/>
            <a:ext cx="9302838" cy="2959272"/>
          </a:xfrm>
          <a:prstGeom prst="rect">
            <a:avLst/>
          </a:prstGeom>
        </p:spPr>
        <p:txBody>
          <a:bodyPr wrap="square">
            <a:spAutoFit/>
          </a:bodyPr>
          <a:lstStyle/>
          <a:p>
            <a:pPr lvl="1" algn="just">
              <a:lnSpc>
                <a:spcPct val="115000"/>
              </a:lnSpc>
              <a:spcAft>
                <a:spcPts val="0"/>
              </a:spcAft>
            </a:pPr>
            <a:r>
              <a:rPr lang="es-ES" b="1" dirty="0" smtClean="0">
                <a:latin typeface="Arial" panose="020B0604020202020204" pitchFamily="34" charset="0"/>
                <a:ea typeface="Times New Roman" panose="02020603050405020304" pitchFamily="18" charset="0"/>
              </a:rPr>
              <a:t>2. </a:t>
            </a:r>
            <a:r>
              <a:rPr lang="es-ES" b="1" dirty="0" smtClean="0">
                <a:latin typeface="Arial" panose="020B0604020202020204" pitchFamily="34" charset="0"/>
                <a:ea typeface="Times New Roman" panose="02020603050405020304" pitchFamily="18" charset="0"/>
              </a:rPr>
              <a:t>DEL DEPÓSITO DEL EFECTIVO:</a:t>
            </a:r>
            <a:endParaRPr lang="es-MX" dirty="0">
              <a:latin typeface="Times New Roman" panose="02020603050405020304" pitchFamily="18" charset="0"/>
              <a:ea typeface="Times New Roman" panose="02020603050405020304" pitchFamily="18" charset="0"/>
            </a:endParaRPr>
          </a:p>
          <a:p>
            <a:pPr algn="just">
              <a:lnSpc>
                <a:spcPct val="115000"/>
              </a:lnSpc>
              <a:spcAft>
                <a:spcPts val="0"/>
              </a:spcAft>
            </a:pPr>
            <a:endParaRPr lang="es-MX" dirty="0" smtClean="0">
              <a:latin typeface="Times New Roman" panose="02020603050405020304" pitchFamily="18" charset="0"/>
              <a:ea typeface="Times New Roman" panose="02020603050405020304" pitchFamily="18" charset="0"/>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El tesorero de cada delegación de base depositará el efectivo en la sede de la UIC </a:t>
            </a:r>
            <a:r>
              <a:rPr lang="es-ES" dirty="0" smtClean="0">
                <a:latin typeface="Arial" panose="020B0604020202020204" pitchFamily="34" charset="0"/>
                <a:ea typeface="Times New Roman" panose="02020603050405020304" pitchFamily="18" charset="0"/>
                <a:cs typeface="Symbol" panose="05050102010706020507" pitchFamily="18" charset="2"/>
              </a:rPr>
              <a:t>Provincial, </a:t>
            </a:r>
            <a:r>
              <a:rPr lang="es-ES" dirty="0" smtClean="0">
                <a:latin typeface="Arial" panose="020B0604020202020204" pitchFamily="34" charset="0"/>
                <a:ea typeface="Times New Roman" panose="02020603050405020304" pitchFamily="18" charset="0"/>
                <a:cs typeface="Symbol" panose="05050102010706020507" pitchFamily="18" charset="2"/>
              </a:rPr>
              <a:t>entre los días </a:t>
            </a:r>
            <a:r>
              <a:rPr lang="es-ES" dirty="0" smtClean="0">
                <a:latin typeface="Arial" panose="020B0604020202020204" pitchFamily="34" charset="0"/>
                <a:ea typeface="Times New Roman" panose="02020603050405020304" pitchFamily="18" charset="0"/>
                <a:cs typeface="Symbol" panose="05050102010706020507" pitchFamily="18" charset="2"/>
              </a:rPr>
              <a:t>del 10 </a:t>
            </a:r>
            <a:r>
              <a:rPr lang="es-ES" dirty="0" smtClean="0">
                <a:latin typeface="Arial" panose="020B0604020202020204" pitchFamily="34" charset="0"/>
                <a:ea typeface="Times New Roman" panose="02020603050405020304" pitchFamily="18" charset="0"/>
                <a:cs typeface="Symbol" panose="05050102010706020507" pitchFamily="18" charset="2"/>
              </a:rPr>
              <a:t>al 15 de cada mes.</a:t>
            </a:r>
          </a:p>
          <a:p>
            <a:pPr marL="342900" lvl="0" indent="-342900" algn="just">
              <a:lnSpc>
                <a:spcPct val="115000"/>
              </a:lnSpc>
              <a:spcAft>
                <a:spcPts val="0"/>
              </a:spcAft>
              <a:buSzPts val="1200"/>
              <a:buFont typeface="Wingdings" panose="05000000000000000000" pitchFamily="2" charset="2"/>
              <a:buChar char=""/>
            </a:pPr>
            <a:endParaRPr lang="es-MX" dirty="0" smtClean="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Para </a:t>
            </a:r>
            <a:r>
              <a:rPr lang="es-ES" dirty="0">
                <a:latin typeface="Arial" panose="020B0604020202020204" pitchFamily="34" charset="0"/>
                <a:ea typeface="Times New Roman" panose="02020603050405020304" pitchFamily="18" charset="0"/>
                <a:cs typeface="Symbol" panose="05050102010706020507" pitchFamily="18" charset="2"/>
              </a:rPr>
              <a:t>realizar el depósito las delegaciones de base confeccionan el </a:t>
            </a:r>
            <a:r>
              <a:rPr lang="es-ES" b="1" dirty="0">
                <a:latin typeface="Arial" panose="020B0604020202020204" pitchFamily="34" charset="0"/>
                <a:ea typeface="Times New Roman" panose="02020603050405020304" pitchFamily="18" charset="0"/>
                <a:cs typeface="Symbol" panose="05050102010706020507" pitchFamily="18" charset="2"/>
              </a:rPr>
              <a:t>Modelo de Recaudación Mensual (Anexo3)</a:t>
            </a:r>
            <a:r>
              <a:rPr lang="es-ES" dirty="0">
                <a:latin typeface="Arial" panose="020B0604020202020204" pitchFamily="34" charset="0"/>
                <a:ea typeface="Times New Roman" panose="02020603050405020304" pitchFamily="18" charset="0"/>
                <a:cs typeface="Symbol" panose="05050102010706020507" pitchFamily="18" charset="2"/>
              </a:rPr>
              <a:t>, que conjuntamente con las </a:t>
            </a:r>
            <a:r>
              <a:rPr lang="es-ES" b="1" dirty="0">
                <a:latin typeface="Arial" panose="020B0604020202020204" pitchFamily="34" charset="0"/>
                <a:ea typeface="Times New Roman" panose="02020603050405020304" pitchFamily="18" charset="0"/>
                <a:cs typeface="Symbol" panose="05050102010706020507" pitchFamily="18" charset="2"/>
              </a:rPr>
              <a:t>Constancia de Efectivo Recaudado (Anexo1) y la Relación de Cotizantes (Anexo2)</a:t>
            </a:r>
            <a:r>
              <a:rPr lang="es-ES" dirty="0">
                <a:latin typeface="Arial" panose="020B0604020202020204" pitchFamily="34" charset="0"/>
                <a:ea typeface="Times New Roman" panose="02020603050405020304" pitchFamily="18" charset="0"/>
                <a:cs typeface="Symbol" panose="05050102010706020507" pitchFamily="18" charset="2"/>
              </a:rPr>
              <a:t> actualizada, se presentan ante el Vice-Presidente </a:t>
            </a:r>
            <a:r>
              <a:rPr lang="es-ES" dirty="0" smtClean="0">
                <a:latin typeface="Arial" panose="020B0604020202020204" pitchFamily="34" charset="0"/>
                <a:ea typeface="Times New Roman" panose="02020603050405020304" pitchFamily="18" charset="0"/>
                <a:cs typeface="Symbol" panose="05050102010706020507" pitchFamily="18" charset="2"/>
              </a:rPr>
              <a:t>del Consejo Provincial </a:t>
            </a:r>
            <a:r>
              <a:rPr lang="es-ES" dirty="0">
                <a:latin typeface="Arial" panose="020B0604020202020204" pitchFamily="34" charset="0"/>
                <a:ea typeface="Times New Roman" panose="02020603050405020304" pitchFamily="18" charset="0"/>
                <a:cs typeface="Symbol" panose="05050102010706020507" pitchFamily="18" charset="2"/>
              </a:rPr>
              <a:t>de la UIC.</a:t>
            </a:r>
            <a:endParaRPr lang="es-MX" dirty="0">
              <a:effectLst/>
              <a:latin typeface="Symbol" panose="05050102010706020507" pitchFamily="18" charset="2"/>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7668221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4571732" y="386363"/>
            <a:ext cx="2369239" cy="369332"/>
          </a:xfrm>
          <a:prstGeom prst="rect">
            <a:avLst/>
          </a:prstGeom>
        </p:spPr>
        <p:txBody>
          <a:bodyPr wrap="none">
            <a:spAutoFit/>
          </a:bodyPr>
          <a:lstStyle/>
          <a:p>
            <a:pPr algn="ctr"/>
            <a:r>
              <a:rPr lang="es-ES" b="1" dirty="0" smtClean="0">
                <a:solidFill>
                  <a:srgbClr val="000000"/>
                </a:solidFill>
                <a:latin typeface="Arial Black" panose="020B0A04020102020204" pitchFamily="34" charset="0"/>
              </a:rPr>
              <a:t> ACLARACIONES </a:t>
            </a:r>
            <a:endParaRPr lang="es-ES" b="1" dirty="0">
              <a:solidFill>
                <a:srgbClr val="000000"/>
              </a:solidFill>
              <a:latin typeface="Arial Black" panose="020B0A04020102020204" pitchFamily="34" charset="0"/>
            </a:endParaRPr>
          </a:p>
        </p:txBody>
      </p:sp>
      <p:sp>
        <p:nvSpPr>
          <p:cNvPr id="7" name="Rectángulo 6"/>
          <p:cNvSpPr/>
          <p:nvPr/>
        </p:nvSpPr>
        <p:spPr>
          <a:xfrm>
            <a:off x="2416934" y="1999574"/>
            <a:ext cx="8349803" cy="1685077"/>
          </a:xfrm>
          <a:prstGeom prst="rect">
            <a:avLst/>
          </a:prstGeom>
        </p:spPr>
        <p:txBody>
          <a:bodyPr wrap="square">
            <a:spAutoFit/>
          </a:bodyPr>
          <a:lstStyle/>
          <a:p>
            <a:pPr marL="342900" lvl="0" indent="-342900" algn="just">
              <a:lnSpc>
                <a:spcPct val="115000"/>
              </a:lnSpc>
              <a:spcAft>
                <a:spcPts val="0"/>
              </a:spcAft>
              <a:buSzPts val="1200"/>
              <a:buFont typeface="Wingdings" panose="05000000000000000000" pitchFamily="2" charset="2"/>
              <a:buChar char=""/>
            </a:pPr>
            <a:endParaRPr lang="es-MX" dirty="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Solo se dejará de cotizar en los siguientes casos:</a:t>
            </a:r>
          </a:p>
          <a:p>
            <a:pPr marL="342900" lvl="0" indent="-342900" algn="just">
              <a:lnSpc>
                <a:spcPct val="115000"/>
              </a:lnSpc>
              <a:spcAft>
                <a:spcPts val="0"/>
              </a:spcAft>
              <a:buSzPts val="1200"/>
              <a:buFont typeface="Wingdings" panose="05000000000000000000" pitchFamily="2" charset="2"/>
              <a:buChar char=""/>
            </a:pPr>
            <a:endParaRPr lang="es-ES" dirty="0" smtClean="0">
              <a:latin typeface="Arial" panose="020B0604020202020204" pitchFamily="34" charset="0"/>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ü"/>
            </a:pPr>
            <a:r>
              <a:rPr lang="es-ES" dirty="0" smtClean="0">
                <a:latin typeface="Arial" panose="020B0604020202020204" pitchFamily="34" charset="0"/>
                <a:ea typeface="Times New Roman" panose="02020603050405020304" pitchFamily="18" charset="0"/>
                <a:cs typeface="Symbol" panose="05050102010706020507" pitchFamily="18" charset="2"/>
              </a:rPr>
              <a:t>Licencia sin sueldo.</a:t>
            </a:r>
          </a:p>
          <a:p>
            <a:pPr marL="342900" lvl="0" indent="-342900" algn="just">
              <a:lnSpc>
                <a:spcPct val="115000"/>
              </a:lnSpc>
              <a:spcAft>
                <a:spcPts val="0"/>
              </a:spcAft>
              <a:buSzPts val="1200"/>
              <a:buFont typeface="Wingdings" panose="05000000000000000000" pitchFamily="2" charset="2"/>
              <a:buChar char="ü"/>
            </a:pPr>
            <a:r>
              <a:rPr lang="es-ES" dirty="0" smtClean="0">
                <a:latin typeface="Arial" panose="020B0604020202020204" pitchFamily="34" charset="0"/>
                <a:ea typeface="Times New Roman" panose="02020603050405020304" pitchFamily="18" charset="0"/>
                <a:cs typeface="Symbol" panose="05050102010706020507" pitchFamily="18" charset="2"/>
              </a:rPr>
              <a:t>Enfermedad psiquiátrica.</a:t>
            </a:r>
            <a:endParaRPr lang="es-MX" dirty="0">
              <a:latin typeface="Symbol" panose="05050102010706020507" pitchFamily="18" charset="2"/>
              <a:ea typeface="Times New Roman" panose="02020603050405020304" pitchFamily="18" charset="0"/>
              <a:cs typeface="Symbol" panose="05050102010706020507" pitchFamily="18" charset="2"/>
            </a:endParaRPr>
          </a:p>
        </p:txBody>
      </p:sp>
      <p:sp>
        <p:nvSpPr>
          <p:cNvPr id="8" name="Rectángulo 7"/>
          <p:cNvSpPr/>
          <p:nvPr/>
        </p:nvSpPr>
        <p:spPr>
          <a:xfrm>
            <a:off x="2416934" y="3450200"/>
            <a:ext cx="8349803" cy="1366528"/>
          </a:xfrm>
          <a:prstGeom prst="rect">
            <a:avLst/>
          </a:prstGeom>
        </p:spPr>
        <p:txBody>
          <a:bodyPr wrap="square">
            <a:spAutoFit/>
          </a:bodyPr>
          <a:lstStyle/>
          <a:p>
            <a:pPr marL="342900" lvl="0" indent="-342900" algn="just">
              <a:lnSpc>
                <a:spcPct val="115000"/>
              </a:lnSpc>
              <a:spcAft>
                <a:spcPts val="0"/>
              </a:spcAft>
              <a:buSzPts val="1200"/>
              <a:buFont typeface="Wingdings" panose="05000000000000000000" pitchFamily="2" charset="2"/>
              <a:buChar char=""/>
            </a:pPr>
            <a:endParaRPr lang="es-ES" dirty="0" smtClean="0">
              <a:latin typeface="Symbol" panose="05050102010706020507" pitchFamily="18" charset="2"/>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endParaRPr lang="es-MX" dirty="0">
              <a:latin typeface="Symbol" panose="05050102010706020507" pitchFamily="18" charset="2"/>
              <a:ea typeface="Times New Roman" panose="02020603050405020304" pitchFamily="18" charset="0"/>
              <a:cs typeface="Symbol" panose="05050102010706020507" pitchFamily="18" charset="2"/>
            </a:endParaRPr>
          </a:p>
          <a:p>
            <a:pPr marL="342900" indent="-342900" algn="just">
              <a:lnSpc>
                <a:spcPct val="115000"/>
              </a:lnSpc>
              <a:buSzPts val="1200"/>
              <a:buFont typeface="Wingdings" panose="05000000000000000000" pitchFamily="2" charset="2"/>
              <a:buChar char=""/>
            </a:pPr>
            <a:r>
              <a:rPr lang="es-ES" dirty="0" smtClean="0">
                <a:latin typeface="Arial" panose="020B0604020202020204" pitchFamily="34" charset="0"/>
                <a:ea typeface="Times New Roman" panose="02020603050405020304" pitchFamily="18" charset="0"/>
                <a:cs typeface="Symbol" panose="05050102010706020507" pitchFamily="18" charset="2"/>
              </a:rPr>
              <a:t>En caso de Licencia de maternidad se cambia la cuota a </a:t>
            </a:r>
            <a:r>
              <a:rPr lang="es-ES" b="1" dirty="0" smtClean="0">
                <a:solidFill>
                  <a:srgbClr val="000000"/>
                </a:solidFill>
                <a:latin typeface="Arial" panose="020B0604020202020204" pitchFamily="34" charset="0"/>
              </a:rPr>
              <a:t>$2.00 </a:t>
            </a:r>
            <a:r>
              <a:rPr lang="es-ES" b="1" dirty="0">
                <a:solidFill>
                  <a:srgbClr val="000000"/>
                </a:solidFill>
                <a:latin typeface="Arial" panose="020B0604020202020204" pitchFamily="34" charset="0"/>
              </a:rPr>
              <a:t>(CUP)</a:t>
            </a:r>
            <a:endParaRPr lang="es-ES" dirty="0">
              <a:latin typeface="Arial" panose="020B0604020202020204" pitchFamily="34" charset="0"/>
              <a:ea typeface="Times New Roman" panose="02020603050405020304" pitchFamily="18" charset="0"/>
              <a:cs typeface="Symbol" panose="05050102010706020507" pitchFamily="18" charset="2"/>
            </a:endParaRPr>
          </a:p>
          <a:p>
            <a:pPr marL="342900" lvl="0" indent="-342900" algn="just">
              <a:lnSpc>
                <a:spcPct val="115000"/>
              </a:lnSpc>
              <a:spcAft>
                <a:spcPts val="0"/>
              </a:spcAft>
              <a:buSzPts val="1200"/>
              <a:buFont typeface="Wingdings" panose="05000000000000000000" pitchFamily="2" charset="2"/>
              <a:buChar char=""/>
            </a:pPr>
            <a:endParaRPr lang="es-MX" dirty="0">
              <a:latin typeface="Symbol" panose="05050102010706020507" pitchFamily="18" charset="2"/>
              <a:ea typeface="Times New Roman" panose="02020603050405020304" pitchFamily="18" charset="0"/>
              <a:cs typeface="Symbol" panose="05050102010706020507" pitchFamily="18" charset="2"/>
            </a:endParaRPr>
          </a:p>
        </p:txBody>
      </p:sp>
      <p:pic>
        <p:nvPicPr>
          <p:cNvPr id="9" name="Imagen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6033" y="0"/>
            <a:ext cx="1985967" cy="1931831"/>
          </a:xfrm>
          <a:prstGeom prst="rect">
            <a:avLst/>
          </a:prstGeom>
        </p:spPr>
      </p:pic>
    </p:spTree>
    <p:extLst>
      <p:ext uri="{BB962C8B-B14F-4D97-AF65-F5344CB8AC3E}">
        <p14:creationId xmlns:p14="http://schemas.microsoft.com/office/powerpoint/2010/main" val="27737613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93714" y="972621"/>
            <a:ext cx="8776612" cy="5376663"/>
          </a:xfrm>
          <a:prstGeom prst="rect">
            <a:avLst/>
          </a:prstGeom>
        </p:spPr>
      </p:pic>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2384" y="0"/>
            <a:ext cx="1469616" cy="1429555"/>
          </a:xfrm>
          <a:prstGeom prst="rect">
            <a:avLst/>
          </a:prstGeom>
        </p:spPr>
      </p:pic>
    </p:spTree>
    <p:extLst>
      <p:ext uri="{BB962C8B-B14F-4D97-AF65-F5344CB8AC3E}">
        <p14:creationId xmlns:p14="http://schemas.microsoft.com/office/powerpoint/2010/main" val="5770775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97093" y="1291174"/>
            <a:ext cx="8977983" cy="4311136"/>
          </a:xfrm>
          <a:prstGeom prst="rect">
            <a:avLst/>
          </a:prstGeom>
        </p:spPr>
      </p:pic>
      <p:pic>
        <p:nvPicPr>
          <p:cNvPr id="8" name="Imagen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22384" y="0"/>
            <a:ext cx="1469616" cy="1429555"/>
          </a:xfrm>
          <a:prstGeom prst="rect">
            <a:avLst/>
          </a:prstGeom>
        </p:spPr>
      </p:pic>
    </p:spTree>
    <p:extLst>
      <p:ext uri="{BB962C8B-B14F-4D97-AF65-F5344CB8AC3E}">
        <p14:creationId xmlns:p14="http://schemas.microsoft.com/office/powerpoint/2010/main" val="1531747821"/>
      </p:ext>
    </p:extLst>
  </p:cSld>
  <p:clrMapOvr>
    <a:masterClrMapping/>
  </p:clrMapOvr>
  <p:timing>
    <p:tnLst>
      <p:par>
        <p:cTn id="1" dur="indefinite" restart="never" nodeType="tmRoot"/>
      </p:par>
    </p:tnLst>
  </p:timing>
</p:sld>
</file>

<file path=ppt/theme/theme1.xml><?xml version="1.0" encoding="utf-8"?>
<a:theme xmlns:a="http://schemas.openxmlformats.org/drawingml/2006/main" name="Espiral">
  <a:themeElements>
    <a:clrScheme name="Violeta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147</TotalTime>
  <Words>239</Words>
  <Application>Microsoft Office PowerPoint</Application>
  <PresentationFormat>Panorámica</PresentationFormat>
  <Paragraphs>58</Paragraphs>
  <Slides>10</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10</vt:i4>
      </vt:variant>
    </vt:vector>
  </HeadingPairs>
  <TitlesOfParts>
    <vt:vector size="18" baseType="lpstr">
      <vt:lpstr>Arial</vt:lpstr>
      <vt:lpstr>Arial Black</vt:lpstr>
      <vt:lpstr>Century Gothic</vt:lpstr>
      <vt:lpstr>Symbol</vt:lpstr>
      <vt:lpstr>Times New Roman</vt:lpstr>
      <vt:lpstr>Wingdings</vt:lpstr>
      <vt:lpstr>Wingdings 3</vt:lpstr>
      <vt:lpstr>Espiral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Nosotros</dc:creator>
  <cp:lastModifiedBy>Nosotros</cp:lastModifiedBy>
  <cp:revision>21</cp:revision>
  <dcterms:created xsi:type="dcterms:W3CDTF">2020-01-13T23:16:44Z</dcterms:created>
  <dcterms:modified xsi:type="dcterms:W3CDTF">2020-01-14T05:23:13Z</dcterms:modified>
</cp:coreProperties>
</file>